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 id="2147483651" r:id="rId3"/>
    <p:sldMasterId id="2147483653" r:id="rId4"/>
    <p:sldMasterId id="2147483656" r:id="rId5"/>
    <p:sldMasterId id="2147483659" r:id="rId6"/>
    <p:sldMasterId id="2147483661" r:id="rId7"/>
  </p:sldMasterIdLst>
  <p:notesMasterIdLst>
    <p:notesMasterId r:id="rId47"/>
  </p:notesMasterIdLst>
  <p:handoutMasterIdLst>
    <p:handoutMasterId r:id="rId48"/>
  </p:handoutMasterIdLst>
  <p:sldIdLst>
    <p:sldId id="339" r:id="rId8"/>
    <p:sldId id="412" r:id="rId9"/>
    <p:sldId id="340" r:id="rId10"/>
    <p:sldId id="344" r:id="rId11"/>
    <p:sldId id="342" r:id="rId12"/>
    <p:sldId id="384" r:id="rId13"/>
    <p:sldId id="385" r:id="rId14"/>
    <p:sldId id="414" r:id="rId15"/>
    <p:sldId id="415" r:id="rId16"/>
    <p:sldId id="417" r:id="rId17"/>
    <p:sldId id="418" r:id="rId18"/>
    <p:sldId id="419" r:id="rId19"/>
    <p:sldId id="387" r:id="rId20"/>
    <p:sldId id="420" r:id="rId21"/>
    <p:sldId id="388" r:id="rId22"/>
    <p:sldId id="389" r:id="rId23"/>
    <p:sldId id="390" r:id="rId24"/>
    <p:sldId id="421" r:id="rId25"/>
    <p:sldId id="391" r:id="rId26"/>
    <p:sldId id="392" r:id="rId27"/>
    <p:sldId id="394" r:id="rId28"/>
    <p:sldId id="422" r:id="rId29"/>
    <p:sldId id="396" r:id="rId30"/>
    <p:sldId id="397" r:id="rId31"/>
    <p:sldId id="398" r:id="rId32"/>
    <p:sldId id="400" r:id="rId33"/>
    <p:sldId id="401" r:id="rId34"/>
    <p:sldId id="402" r:id="rId35"/>
    <p:sldId id="403" r:id="rId36"/>
    <p:sldId id="404" r:id="rId37"/>
    <p:sldId id="405" r:id="rId38"/>
    <p:sldId id="406" r:id="rId39"/>
    <p:sldId id="408" r:id="rId40"/>
    <p:sldId id="409" r:id="rId41"/>
    <p:sldId id="410" r:id="rId42"/>
    <p:sldId id="423" r:id="rId43"/>
    <p:sldId id="425" r:id="rId44"/>
    <p:sldId id="427" r:id="rId45"/>
    <p:sldId id="380" r:id="rId4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CD3"/>
    <a:srgbClr val="0E2539"/>
    <a:srgbClr val="1AA3AA"/>
    <a:srgbClr val="3498DB"/>
    <a:srgbClr val="1F74AD"/>
    <a:srgbClr val="4992EB"/>
    <a:srgbClr val="6299EC"/>
    <a:srgbClr val="74BAF0"/>
    <a:srgbClr val="AADAF3"/>
    <a:srgbClr val="9BD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6.xml"/><Relationship Id="rId2" Type="http://schemas.openxmlformats.org/officeDocument/2006/relationships/slideMaster" Target="slideMasters/slideMaster1.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4.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3.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2021/10/21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2021/10/21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2021/10/21</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2021/10/21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4"/>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lstStyle/>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4"/>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lstStyle/>
          <a:p>
            <a:r>
              <a:rPr lang="en-US" altLang="zh-CN" sz="2400">
                <a:solidFill>
                  <a:srgbClr val="B0D5FE"/>
                </a:solidFill>
                <a:latin typeface="思源黑体 CN Medium" panose="020B0600000000000000" charset="-122"/>
                <a:ea typeface="思源黑体 CN Medium" panose="020B0600000000000000" charset="-122"/>
              </a:rPr>
              <a:t>CONCENT</a:t>
            </a:r>
          </a:p>
        </p:txBody>
      </p:sp>
    </p:spTree>
  </p:cSld>
  <p:clrMap bg1="lt1" tx1="dk1" bg2="lt2" tx2="dk2" accent1="accent1" accent2="accent2" accent3="accent3" accent4="accent4" accent5="accent5" accent6="accent6" hlink="hlink" folHlink="folHlink"/>
  <p:sldLayoutIdLst>
    <p:sldLayoutId id="2147483652" r:id="rId1"/>
  </p:sldLayoutIdLst>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4"/>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5"/>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4"/>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2021/10/21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bldLvl="0" animBg="1"/>
      <p:bldP spid="12" grpId="0" bldLvl="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p>
        </p:txBody>
      </p:sp>
      <p:pic>
        <p:nvPicPr>
          <p:cNvPr id="10" name="图片 9" descr="飞瑞敖长图标-FRO-白色描边"/>
          <p:cNvPicPr>
            <a:picLocks noChangeAspect="1"/>
          </p:cNvPicPr>
          <p:nvPr userDrawn="1"/>
        </p:nvPicPr>
        <p:blipFill>
          <a:blip r:embed="rId4"/>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未标题-1-02"/>
            <p:cNvPicPr>
              <a:picLocks noChangeAspect="1"/>
            </p:cNvPicPr>
            <p:nvPr/>
          </p:nvPicPr>
          <p:blipFill>
            <a:blip r:embed="rId3"/>
            <a:stretch>
              <a:fillRect/>
            </a:stretch>
          </p:blipFill>
          <p:spPr>
            <a:xfrm>
              <a:off x="10186" y="2486"/>
              <a:ext cx="7703" cy="5713"/>
            </a:xfrm>
            <a:prstGeom prst="rect">
              <a:avLst/>
            </a:prstGeom>
          </p:spPr>
        </p:pic>
      </p:grpSp>
      <p:sp>
        <p:nvSpPr>
          <p:cNvPr id="2" name="圆角矩形 1"/>
          <p:cNvSpPr/>
          <p:nvPr/>
        </p:nvSpPr>
        <p:spPr>
          <a:xfrm>
            <a:off x="1296670" y="2576830"/>
            <a:ext cx="1104265"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第二课</a:t>
            </a:r>
          </a:p>
        </p:txBody>
      </p:sp>
      <p:sp>
        <p:nvSpPr>
          <p:cNvPr id="71" name="PA_矩形 17"/>
          <p:cNvSpPr/>
          <p:nvPr>
            <p:custDataLst>
              <p:tags r:id="rId1"/>
            </p:custDataLst>
          </p:nvPr>
        </p:nvSpPr>
        <p:spPr>
          <a:xfrm>
            <a:off x="1219835" y="3113405"/>
            <a:ext cx="4799330" cy="798830"/>
          </a:xfrm>
          <a:prstGeom prst="rect">
            <a:avLst/>
          </a:prstGeom>
        </p:spPr>
        <p:txBody>
          <a:bodyPr wrap="square">
            <a:spAutoFit/>
          </a:bodyPr>
          <a:lstStyle/>
          <a:p>
            <a:pPr lvl="0" algn="l"/>
            <a:r>
              <a:rPr lang="zh-CN" sz="4600">
                <a:solidFill>
                  <a:schemeClr val="bg1"/>
                </a:solidFill>
                <a:latin typeface="思源黑体 CN Medium" panose="020B0600000000000000" charset="-122"/>
                <a:ea typeface="思源黑体 CN Medium" panose="020B0600000000000000" charset="-122"/>
              </a:rPr>
              <a:t>温控系统</a:t>
            </a:r>
          </a:p>
        </p:txBody>
      </p:sp>
      <p:pic>
        <p:nvPicPr>
          <p:cNvPr id="10" name="图片 9" descr="C:\Users\admin\Desktop\4b119e8b3c2fcfe71a000ed51ea6868c.gif4b119e8b3c2fcfe71a000ed51ea6868c"/>
          <p:cNvPicPr>
            <a:picLocks noChangeAspect="1"/>
          </p:cNvPicPr>
          <p:nvPr/>
        </p:nvPicPr>
        <p:blipFill>
          <a:blip r:embed="rId4"/>
          <a:srcRect/>
          <a:stretch>
            <a:fillRect/>
          </a:stretch>
        </p:blipFill>
        <p:spPr>
          <a:xfrm>
            <a:off x="7371080" y="2866073"/>
            <a:ext cx="2959100" cy="1667510"/>
          </a:xfrm>
          <a:prstGeom prst="rect">
            <a:avLst/>
          </a:prstGeom>
        </p:spPr>
      </p:pic>
      <p:grpSp>
        <p:nvGrpSpPr>
          <p:cNvPr id="5" name="组合 4"/>
          <p:cNvGrpSpPr/>
          <p:nvPr/>
        </p:nvGrpSpPr>
        <p:grpSpPr>
          <a:xfrm>
            <a:off x="1328420"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lstStyle/>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人物"/>
                <p:cNvPicPr>
                  <a:picLocks noChangeAspect="1"/>
                </p:cNvPicPr>
                <p:nvPr/>
              </p:nvPicPr>
              <p:blipFill>
                <a:blip r:embed="rId5"/>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475105"/>
            <a:ext cx="10160000" cy="20491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10℃：春季日平均气温稳定通过10℃的初日是一般喜温作物生长的开始，是早稻播种的最低温度界限。秋季10℃的终日喜温作物停止生长。大于10℃的期间是光合作用制造干物质较为有利的时期，该时期可称为生长活跃期。</a:t>
            </a:r>
          </a:p>
        </p:txBody>
      </p:sp>
      <p:sp>
        <p:nvSpPr>
          <p:cNvPr id="4" name="文本框 3"/>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知识拓展：</a:t>
            </a:r>
          </a:p>
        </p:txBody>
      </p:sp>
      <p:pic>
        <p:nvPicPr>
          <p:cNvPr id="5" name="图片 4"/>
          <p:cNvPicPr>
            <a:picLocks noChangeAspect="1"/>
          </p:cNvPicPr>
          <p:nvPr/>
        </p:nvPicPr>
        <p:blipFill>
          <a:blip r:embed="rId2"/>
          <a:srcRect t="22467" r="28325" b="18811"/>
          <a:stretch>
            <a:fillRect/>
          </a:stretch>
        </p:blipFill>
        <p:spPr>
          <a:xfrm>
            <a:off x="3953193" y="3748405"/>
            <a:ext cx="4285615" cy="2633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475105"/>
            <a:ext cx="10160000" cy="254571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15℃：春季日平均气温稳定通过15℃的初日，是喜温作物积极生长的开始，是江南早稻栽插的适宜温度。秋季15℃的终日是多数秋粮作物灌浆的终止期。大于15℃的天数可作为水稻、玉米、棉花等是否有利生长的指标，其持续期可称为喜温作物积极生长期。</a:t>
            </a:r>
          </a:p>
        </p:txBody>
      </p:sp>
      <p:sp>
        <p:nvSpPr>
          <p:cNvPr id="4" name="文本框 3"/>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知识拓展：</a:t>
            </a:r>
          </a:p>
        </p:txBody>
      </p:sp>
      <p:pic>
        <p:nvPicPr>
          <p:cNvPr id="2" name="图片 1"/>
          <p:cNvPicPr>
            <a:picLocks noChangeAspect="1"/>
          </p:cNvPicPr>
          <p:nvPr/>
        </p:nvPicPr>
        <p:blipFill>
          <a:blip r:embed="rId2"/>
          <a:stretch>
            <a:fillRect/>
          </a:stretch>
        </p:blipFill>
        <p:spPr>
          <a:xfrm>
            <a:off x="4465812" y="4244975"/>
            <a:ext cx="3260377" cy="216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475105"/>
            <a:ext cx="10160000" cy="20745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20℃：春季日平均气温稳定通过20℃的初日是早稻安全齐穗的临界指标，是小麦普遍灌浆和乳熟的日期。秋季20℃终日是双季晚稻安全齐穗的下限温度，是油菜开始播种的日期。大于20℃期间很少受到低温的危害，该时期可称为喜温作物安全生长期。</a:t>
            </a:r>
          </a:p>
        </p:txBody>
      </p:sp>
      <p:sp>
        <p:nvSpPr>
          <p:cNvPr id="4" name="文本框 3"/>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知识拓展：</a:t>
            </a:r>
          </a:p>
        </p:txBody>
      </p:sp>
      <p:pic>
        <p:nvPicPr>
          <p:cNvPr id="5" name="图片 4"/>
          <p:cNvPicPr>
            <a:picLocks noChangeAspect="1"/>
          </p:cNvPicPr>
          <p:nvPr/>
        </p:nvPicPr>
        <p:blipFill>
          <a:blip r:embed="rId2"/>
          <a:stretch>
            <a:fillRect/>
          </a:stretch>
        </p:blipFill>
        <p:spPr>
          <a:xfrm>
            <a:off x="4264978" y="3725545"/>
            <a:ext cx="3662045" cy="2747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3720" y="3014345"/>
            <a:ext cx="8768080" cy="829945"/>
          </a:xfrm>
          <a:prstGeom prst="rect">
            <a:avLst/>
          </a:prstGeom>
          <a:noFill/>
        </p:spPr>
        <p:txBody>
          <a:bodyPr wrap="square" rtlCol="0">
            <a:spAutoFit/>
          </a:bodyPr>
          <a:lstStyle/>
          <a:p>
            <a:pPr algn="ctr"/>
            <a:r>
              <a:rPr lang="zh-CN" altLang="en-US" sz="4800">
                <a:solidFill>
                  <a:schemeClr val="bg1"/>
                </a:solidFill>
                <a:latin typeface="思源黑体 CN Bold" panose="020B0800000000000000" charset="-122"/>
                <a:ea typeface="思源黑体 CN Bold" panose="020B0800000000000000" charset="-122"/>
              </a:rPr>
              <a:t>二、温度对于农作物积极的影响</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475105"/>
            <a:ext cx="10160000" cy="155321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在适宜农作物生长的温度范围内，温度越高，生长越旺盛，光合作用和呼吸作用也就越旺盛。</a:t>
            </a:r>
          </a:p>
        </p:txBody>
      </p:sp>
      <p:sp>
        <p:nvSpPr>
          <p:cNvPr id="4" name="文本框 3"/>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温度对于农作物的积极的影响</a:t>
            </a:r>
          </a:p>
        </p:txBody>
      </p:sp>
      <p:pic>
        <p:nvPicPr>
          <p:cNvPr id="2" name="图片 1" descr="20190621小学版人物集合-轩轩_42"/>
          <p:cNvPicPr>
            <a:picLocks noChangeAspect="1"/>
          </p:cNvPicPr>
          <p:nvPr/>
        </p:nvPicPr>
        <p:blipFill>
          <a:blip r:embed="rId2"/>
          <a:stretch>
            <a:fillRect/>
          </a:stretch>
        </p:blipFill>
        <p:spPr>
          <a:xfrm>
            <a:off x="4605338" y="3520440"/>
            <a:ext cx="2981325" cy="2895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温度对于农作物的积极的影响</a:t>
            </a:r>
          </a:p>
        </p:txBody>
      </p:sp>
      <p:sp>
        <p:nvSpPr>
          <p:cNvPr id="3" name="矩形 2"/>
          <p:cNvSpPr/>
          <p:nvPr/>
        </p:nvSpPr>
        <p:spPr>
          <a:xfrm>
            <a:off x="1016000" y="1475105"/>
            <a:ext cx="10160000" cy="20523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白天光合作用与呼吸作用同时进行，因此，在一定温度范围内，白天温度在适宜温度上越高越好，而晚上只进行呼吸作用，温度越高，呼吸作用越强，消耗的有机物质就越多，而温度越低，呼吸作用越弱，消耗的有机物质就越少。</a:t>
            </a:r>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047220" y="3630295"/>
            <a:ext cx="4097561" cy="288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温度对于农作物的积极的影响</a:t>
            </a:r>
          </a:p>
        </p:txBody>
      </p:sp>
      <p:sp>
        <p:nvSpPr>
          <p:cNvPr id="4" name="矩形 3"/>
          <p:cNvSpPr/>
          <p:nvPr/>
        </p:nvSpPr>
        <p:spPr>
          <a:xfrm>
            <a:off x="1016000" y="1475105"/>
            <a:ext cx="10160000" cy="25558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如晚稻的灌浆成熟期，白天温度高，太阳辐射强，光合作用强，积累的有机物质多，晚上温度低，消耗的有机物质较少，因此利于晚稻高产量、品质优；又如西藏种植的白菜、萝卜比其它地方大得多，小麦的千粒重高得多，就是由于西藏白天的高温配合较强的太阳辐射，积累的有机物质多，晚上的低温消耗的有机物质少的原因。</a:t>
            </a:r>
          </a:p>
        </p:txBody>
      </p:sp>
      <p:pic>
        <p:nvPicPr>
          <p:cNvPr id="3" name="图片 2"/>
          <p:cNvPicPr>
            <a:picLocks noChangeAspect="1"/>
          </p:cNvPicPr>
          <p:nvPr/>
        </p:nvPicPr>
        <p:blipFill>
          <a:blip r:embed="rId2"/>
          <a:stretch>
            <a:fillRect/>
          </a:stretch>
        </p:blipFill>
        <p:spPr>
          <a:xfrm>
            <a:off x="4486910" y="4264025"/>
            <a:ext cx="3242026" cy="216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温度对于农作物的积极的影响</a:t>
            </a:r>
          </a:p>
        </p:txBody>
      </p:sp>
      <p:sp>
        <p:nvSpPr>
          <p:cNvPr id="4" name="矩形 3"/>
          <p:cNvSpPr/>
          <p:nvPr/>
        </p:nvSpPr>
        <p:spPr>
          <a:xfrm>
            <a:off x="1016000" y="1475105"/>
            <a:ext cx="10160000" cy="21685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因此在一定温度范围内，晚上温度越低越好。这就是为什么昼夜温差越大（白天高、晚上低），农作物产量增高，品质提高的原理。</a:t>
            </a: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所以新疆的水果又甜又大个，就是因为昼夜温差大提高了水果品质。</a:t>
            </a:r>
          </a:p>
        </p:txBody>
      </p:sp>
      <p:pic>
        <p:nvPicPr>
          <p:cNvPr id="2" name="图片 1" descr="3fc4b4be311e7d9f81c8070b3252af5f"/>
          <p:cNvPicPr>
            <a:picLocks noChangeAspect="1"/>
          </p:cNvPicPr>
          <p:nvPr/>
        </p:nvPicPr>
        <p:blipFill>
          <a:blip r:embed="rId2"/>
          <a:stretch>
            <a:fillRect/>
          </a:stretch>
        </p:blipFill>
        <p:spPr>
          <a:xfrm>
            <a:off x="2268855" y="3949700"/>
            <a:ext cx="4065905" cy="2288540"/>
          </a:xfrm>
          <a:prstGeom prst="rect">
            <a:avLst/>
          </a:prstGeom>
        </p:spPr>
      </p:pic>
      <p:pic>
        <p:nvPicPr>
          <p:cNvPr id="5" name="图片 4" descr="48799b4deea439e9c112dcbd1fc2c7bd"/>
          <p:cNvPicPr>
            <a:picLocks noChangeAspect="1"/>
          </p:cNvPicPr>
          <p:nvPr/>
        </p:nvPicPr>
        <p:blipFill>
          <a:blip r:embed="rId3"/>
          <a:stretch>
            <a:fillRect/>
          </a:stretch>
        </p:blipFill>
        <p:spPr>
          <a:xfrm>
            <a:off x="6878320" y="3949065"/>
            <a:ext cx="3079750" cy="2311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23720" y="3014345"/>
            <a:ext cx="8768080" cy="829945"/>
          </a:xfrm>
          <a:prstGeom prst="rect">
            <a:avLst/>
          </a:prstGeom>
          <a:noFill/>
        </p:spPr>
        <p:txBody>
          <a:bodyPr wrap="square" rtlCol="0">
            <a:spAutoFit/>
          </a:bodyPr>
          <a:lstStyle/>
          <a:p>
            <a:pPr algn="ctr"/>
            <a:r>
              <a:rPr lang="zh-CN" altLang="en-US" sz="4800">
                <a:solidFill>
                  <a:schemeClr val="bg1"/>
                </a:solidFill>
                <a:latin typeface="思源黑体 CN Bold" panose="020B0800000000000000" charset="-122"/>
                <a:ea typeface="思源黑体 CN Bold" panose="020B0800000000000000" charset="-122"/>
              </a:rPr>
              <a:t>三、温度对于农作物的负面影响</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温度对农作物的负面影响</a:t>
            </a:r>
          </a:p>
        </p:txBody>
      </p:sp>
      <p:sp>
        <p:nvSpPr>
          <p:cNvPr id="4" name="矩形 3"/>
          <p:cNvSpPr/>
          <p:nvPr/>
        </p:nvSpPr>
        <p:spPr>
          <a:xfrm>
            <a:off x="1016000" y="1475105"/>
            <a:ext cx="10160000" cy="30727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高温对于农作物的危害，就好比温度对人体的影响是一样的，人在高温下就会不舒服，超过42 ℃人就会有生命危险，当气温高于35C时，喜温作物生长也受到抑制，甚至带来危害。</a:t>
            </a: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高温会引起蔬菜的植株失水萎蔫，影响花粉活力，导致茄果类、豆类蔬菜落花，降低结果率，并导致畸形果增加。</a:t>
            </a:r>
          </a:p>
        </p:txBody>
      </p:sp>
      <p:pic>
        <p:nvPicPr>
          <p:cNvPr id="7" name="图片 6" descr="20190621小学版人物集合-小飞_26"/>
          <p:cNvPicPr>
            <a:picLocks noChangeAspect="1"/>
          </p:cNvPicPr>
          <p:nvPr/>
        </p:nvPicPr>
        <p:blipFill>
          <a:blip r:embed="rId2"/>
          <a:stretch>
            <a:fillRect/>
          </a:stretch>
        </p:blipFill>
        <p:spPr>
          <a:xfrm>
            <a:off x="5392738" y="4639310"/>
            <a:ext cx="1406525" cy="1951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791710" y="1960880"/>
            <a:ext cx="4675505" cy="657860"/>
            <a:chOff x="7388" y="2417"/>
            <a:chExt cx="7363" cy="1036"/>
          </a:xfrm>
        </p:grpSpPr>
        <p:sp>
          <p:nvSpPr>
            <p:cNvPr id="2" name="椭圆 1"/>
            <p:cNvSpPr/>
            <p:nvPr/>
          </p:nvSpPr>
          <p:spPr>
            <a:xfrm>
              <a:off x="7388" y="2417"/>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600">
                  <a:latin typeface="思源黑体 CN Normal" panose="020B0400000000000000" charset="-122"/>
                  <a:ea typeface="思源黑体 CN Normal" panose="020B0400000000000000" charset="-122"/>
                </a:rPr>
                <a:t>1</a:t>
              </a:r>
            </a:p>
          </p:txBody>
        </p:sp>
        <p:sp>
          <p:nvSpPr>
            <p:cNvPr id="3" name="文本框 2"/>
            <p:cNvSpPr txBox="1"/>
            <p:nvPr/>
          </p:nvSpPr>
          <p:spPr>
            <a:xfrm>
              <a:off x="8703" y="2573"/>
              <a:ext cx="6048" cy="725"/>
            </a:xfrm>
            <a:prstGeom prst="rect">
              <a:avLst/>
            </a:prstGeom>
            <a:noFill/>
          </p:spPr>
          <p:txBody>
            <a:bodyPr wrap="none" rtlCol="0" anchor="t">
              <a:spAutoFit/>
            </a:bodyPr>
            <a:lstStyle/>
            <a:p>
              <a:pPr algn="l"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了解温度对于农作物的影响</a:t>
              </a:r>
            </a:p>
          </p:txBody>
        </p:sp>
      </p:grpSp>
      <p:grpSp>
        <p:nvGrpSpPr>
          <p:cNvPr id="5" name="组合 4"/>
          <p:cNvGrpSpPr/>
          <p:nvPr/>
        </p:nvGrpSpPr>
        <p:grpSpPr>
          <a:xfrm>
            <a:off x="4791710" y="2848610"/>
            <a:ext cx="4134485" cy="646430"/>
            <a:chOff x="7388" y="4245"/>
            <a:chExt cx="6511" cy="1018"/>
          </a:xfrm>
        </p:grpSpPr>
        <p:sp>
          <p:nvSpPr>
            <p:cNvPr id="6" name="椭圆 5"/>
            <p:cNvSpPr/>
            <p:nvPr/>
          </p:nvSpPr>
          <p:spPr>
            <a:xfrm>
              <a:off x="7388" y="4245"/>
              <a:ext cx="1036" cy="1018"/>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600">
                  <a:latin typeface="思源黑体 CN Normal" panose="020B0400000000000000" charset="-122"/>
                  <a:ea typeface="思源黑体 CN Normal" panose="020B0400000000000000" charset="-122"/>
                </a:rPr>
                <a:t>2</a:t>
              </a:r>
            </a:p>
          </p:txBody>
        </p:sp>
        <p:sp>
          <p:nvSpPr>
            <p:cNvPr id="7" name="文本框 6"/>
            <p:cNvSpPr txBox="1"/>
            <p:nvPr/>
          </p:nvSpPr>
          <p:spPr>
            <a:xfrm>
              <a:off x="8811" y="4392"/>
              <a:ext cx="5088" cy="725"/>
            </a:xfrm>
            <a:prstGeom prst="rect">
              <a:avLst/>
            </a:prstGeom>
            <a:noFill/>
          </p:spPr>
          <p:txBody>
            <a:bodyPr wrap="none" rtlCol="0" anchor="t">
              <a:spAutoFit/>
            </a:bodyPr>
            <a:lstStyle/>
            <a:p>
              <a:pPr algn="l"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通过编程实现温控系统</a:t>
              </a:r>
            </a:p>
          </p:txBody>
        </p:sp>
      </p:grpSp>
      <p:grpSp>
        <p:nvGrpSpPr>
          <p:cNvPr id="8" name="组合 7"/>
          <p:cNvGrpSpPr/>
          <p:nvPr/>
        </p:nvGrpSpPr>
        <p:grpSpPr>
          <a:xfrm>
            <a:off x="4791710" y="3724910"/>
            <a:ext cx="7194550" cy="657860"/>
            <a:chOff x="7388" y="6072"/>
            <a:chExt cx="11330" cy="1036"/>
          </a:xfrm>
        </p:grpSpPr>
        <p:sp>
          <p:nvSpPr>
            <p:cNvPr id="9" name="椭圆 8"/>
            <p:cNvSpPr/>
            <p:nvPr/>
          </p:nvSpPr>
          <p:spPr>
            <a:xfrm>
              <a:off x="7388" y="6072"/>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600">
                  <a:latin typeface="思源黑体 CN Normal" panose="020B0400000000000000" charset="-122"/>
                  <a:ea typeface="思源黑体 CN Normal" panose="020B0400000000000000" charset="-122"/>
                </a:rPr>
                <a:t>3</a:t>
              </a:r>
            </a:p>
          </p:txBody>
        </p:sp>
        <p:sp>
          <p:nvSpPr>
            <p:cNvPr id="10" name="文本框 9"/>
            <p:cNvSpPr txBox="1"/>
            <p:nvPr/>
          </p:nvSpPr>
          <p:spPr>
            <a:xfrm>
              <a:off x="8780" y="6228"/>
              <a:ext cx="9938" cy="725"/>
            </a:xfrm>
            <a:prstGeom prst="rect">
              <a:avLst/>
            </a:prstGeom>
            <a:noFill/>
          </p:spPr>
          <p:txBody>
            <a:bodyPr wrap="square" rtlCol="0" anchor="t">
              <a:spAutoFit/>
            </a:bodyPr>
            <a:lstStyle/>
            <a:p>
              <a:pPr algn="l"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影响农作物生长的其它因素</a:t>
              </a:r>
            </a:p>
          </p:txBody>
        </p:sp>
      </p:grpSp>
      <p:grpSp>
        <p:nvGrpSpPr>
          <p:cNvPr id="11" name="组合 10"/>
          <p:cNvGrpSpPr/>
          <p:nvPr/>
        </p:nvGrpSpPr>
        <p:grpSpPr>
          <a:xfrm>
            <a:off x="4791710" y="4612640"/>
            <a:ext cx="7127240" cy="681355"/>
            <a:chOff x="7388" y="7809"/>
            <a:chExt cx="11224" cy="1073"/>
          </a:xfrm>
        </p:grpSpPr>
        <p:sp>
          <p:nvSpPr>
            <p:cNvPr id="12" name="椭圆 11"/>
            <p:cNvSpPr/>
            <p:nvPr/>
          </p:nvSpPr>
          <p:spPr>
            <a:xfrm>
              <a:off x="7388" y="7809"/>
              <a:ext cx="1036" cy="1073"/>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sz="2600">
                  <a:latin typeface="思源黑体 CN Normal" panose="020B0400000000000000" charset="-122"/>
                  <a:ea typeface="思源黑体 CN Normal" panose="020B0400000000000000" charset="-122"/>
                </a:rPr>
                <a:t>4</a:t>
              </a:r>
            </a:p>
          </p:txBody>
        </p:sp>
        <p:sp>
          <p:nvSpPr>
            <p:cNvPr id="13" name="文本框 12"/>
            <p:cNvSpPr txBox="1"/>
            <p:nvPr/>
          </p:nvSpPr>
          <p:spPr>
            <a:xfrm>
              <a:off x="8794" y="7983"/>
              <a:ext cx="9818" cy="725"/>
            </a:xfrm>
            <a:prstGeom prst="rect">
              <a:avLst/>
            </a:prstGeom>
            <a:noFill/>
          </p:spPr>
          <p:txBody>
            <a:bodyPr wrap="square" rtlCol="0" anchor="t">
              <a:spAutoFit/>
            </a:bodyPr>
            <a:lstStyle/>
            <a:p>
              <a:pPr algn="l"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绿豆在不同环境下的发芽情况</a:t>
              </a:r>
            </a:p>
          </p:txBody>
        </p:sp>
      </p:gr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温度对农作物的负面影响</a:t>
            </a:r>
          </a:p>
        </p:txBody>
      </p:sp>
      <p:sp>
        <p:nvSpPr>
          <p:cNvPr id="4" name="矩形 3"/>
          <p:cNvSpPr/>
          <p:nvPr/>
        </p:nvSpPr>
        <p:spPr>
          <a:xfrm>
            <a:off x="1016000" y="1475105"/>
            <a:ext cx="10160000" cy="21977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番茄、西瓜、冬瓜、辣椒的果实表面和大片的蔬菜叶面容易灼伤，高温伴着强光，会引起光合作用减弱，造成蔬菜内部养分亏缺，生长不良。</a:t>
            </a: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马铃薯遭遇高温，薯块也会变小。高温干旱，还极容易导致病虫害发生。</a:t>
            </a:r>
          </a:p>
        </p:txBody>
      </p:sp>
      <p:pic>
        <p:nvPicPr>
          <p:cNvPr id="2" name="图片 1" descr="20190621小学版人物集合-小飞_147"/>
          <p:cNvPicPr>
            <a:picLocks noChangeAspect="1"/>
          </p:cNvPicPr>
          <p:nvPr/>
        </p:nvPicPr>
        <p:blipFill>
          <a:blip r:embed="rId2"/>
          <a:stretch>
            <a:fillRect/>
          </a:stretch>
        </p:blipFill>
        <p:spPr>
          <a:xfrm>
            <a:off x="5140008" y="4333875"/>
            <a:ext cx="1911985" cy="1828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475105"/>
            <a:ext cx="10160000" cy="21926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假设我们是农场小能手，应该要怎么应对高温给农作物带来危害呢，有什么好的办法吗？</a:t>
            </a: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同学们可以说说你想到的办法。</a:t>
            </a:r>
          </a:p>
        </p:txBody>
      </p:sp>
      <p:sp>
        <p:nvSpPr>
          <p:cNvPr id="2" name="文本框 1"/>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如何防范高温对农作物的危害</a:t>
            </a:r>
          </a:p>
        </p:txBody>
      </p:sp>
      <p:pic>
        <p:nvPicPr>
          <p:cNvPr id="10" name="图片 9"/>
          <p:cNvPicPr>
            <a:picLocks noChangeAspect="1"/>
          </p:cNvPicPr>
          <p:nvPr/>
        </p:nvPicPr>
        <p:blipFill>
          <a:blip r:embed="rId2">
            <a:clrChange>
              <a:clrFrom>
                <a:srgbClr val="F5F5F5">
                  <a:alpha val="100000"/>
                </a:srgbClr>
              </a:clrFrom>
              <a:clrTo>
                <a:srgbClr val="F5F5F5">
                  <a:alpha val="100000"/>
                  <a:alpha val="0"/>
                </a:srgbClr>
              </a:clrTo>
            </a:clrChange>
          </a:blip>
          <a:stretch>
            <a:fillRect/>
          </a:stretch>
        </p:blipFill>
        <p:spPr>
          <a:xfrm>
            <a:off x="5175250" y="3827780"/>
            <a:ext cx="1815465" cy="1815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475105"/>
            <a:ext cx="10160000" cy="15982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有同学说到了用水浇灌、遮阳网覆盖、风扇通风等降温方式，非常棒，这些都是对高温非常有效的防护措施。</a:t>
            </a:r>
          </a:p>
        </p:txBody>
      </p:sp>
      <p:sp>
        <p:nvSpPr>
          <p:cNvPr id="2" name="文本框 1"/>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如何防范高温对农作物的危害</a:t>
            </a:r>
          </a:p>
        </p:txBody>
      </p:sp>
      <p:pic>
        <p:nvPicPr>
          <p:cNvPr id="4" name="图片 3" descr="d7255423aad0ee84aa17506525765107"/>
          <p:cNvPicPr>
            <a:picLocks noChangeAspect="1"/>
          </p:cNvPicPr>
          <p:nvPr/>
        </p:nvPicPr>
        <p:blipFill>
          <a:blip r:embed="rId2"/>
          <a:stretch>
            <a:fillRect/>
          </a:stretch>
        </p:blipFill>
        <p:spPr>
          <a:xfrm>
            <a:off x="4539615" y="3381375"/>
            <a:ext cx="3248025" cy="2440940"/>
          </a:xfrm>
          <a:prstGeom prst="rect">
            <a:avLst/>
          </a:prstGeom>
        </p:spPr>
      </p:pic>
      <p:pic>
        <p:nvPicPr>
          <p:cNvPr id="5" name="图片 4" descr="photography-of-outdoor-water-fountain-730923"/>
          <p:cNvPicPr>
            <a:picLocks noChangeAspect="1"/>
          </p:cNvPicPr>
          <p:nvPr/>
        </p:nvPicPr>
        <p:blipFill>
          <a:blip r:embed="rId3"/>
          <a:stretch>
            <a:fillRect/>
          </a:stretch>
        </p:blipFill>
        <p:spPr>
          <a:xfrm>
            <a:off x="459105" y="3381375"/>
            <a:ext cx="3716020" cy="2461895"/>
          </a:xfrm>
          <a:prstGeom prst="rect">
            <a:avLst/>
          </a:prstGeom>
        </p:spPr>
      </p:pic>
      <p:pic>
        <p:nvPicPr>
          <p:cNvPr id="6" name="图片 5" descr="close-up-photography-of-gray-stainless-steel-fan-turned-on-1374448"/>
          <p:cNvPicPr>
            <a:picLocks noChangeAspect="1"/>
          </p:cNvPicPr>
          <p:nvPr/>
        </p:nvPicPr>
        <p:blipFill>
          <a:blip r:embed="rId4"/>
          <a:stretch>
            <a:fillRect/>
          </a:stretch>
        </p:blipFill>
        <p:spPr>
          <a:xfrm>
            <a:off x="8025130" y="3381375"/>
            <a:ext cx="3698240" cy="2461895"/>
          </a:xfrm>
          <a:prstGeom prst="rect">
            <a:avLst/>
          </a:prstGeom>
        </p:spPr>
      </p:pic>
      <p:sp>
        <p:nvSpPr>
          <p:cNvPr id="7" name="文本框 6"/>
          <p:cNvSpPr txBox="1"/>
          <p:nvPr/>
        </p:nvSpPr>
        <p:spPr>
          <a:xfrm>
            <a:off x="1915795" y="5912485"/>
            <a:ext cx="803275" cy="368300"/>
          </a:xfrm>
          <a:prstGeom prst="rect">
            <a:avLst/>
          </a:prstGeom>
          <a:noFill/>
        </p:spPr>
        <p:txBody>
          <a:bodyPr wrap="square" rtlCol="0">
            <a:spAutoFit/>
          </a:bodyPr>
          <a:lstStyle/>
          <a:p>
            <a:r>
              <a:rPr lang="zh-CN" altLang="en-US">
                <a:latin typeface="思源黑体 CN Light" panose="020B0300000000000000" charset="-122"/>
                <a:ea typeface="思源黑体 CN Light" panose="020B0300000000000000" charset="-122"/>
              </a:rPr>
              <a:t>浇灌</a:t>
            </a:r>
          </a:p>
        </p:txBody>
      </p:sp>
      <p:sp>
        <p:nvSpPr>
          <p:cNvPr id="8" name="文本框 7"/>
          <p:cNvSpPr txBox="1"/>
          <p:nvPr/>
        </p:nvSpPr>
        <p:spPr>
          <a:xfrm>
            <a:off x="5748655" y="5912485"/>
            <a:ext cx="803275" cy="368300"/>
          </a:xfrm>
          <a:prstGeom prst="rect">
            <a:avLst/>
          </a:prstGeom>
          <a:noFill/>
        </p:spPr>
        <p:txBody>
          <a:bodyPr wrap="square" rtlCol="0">
            <a:spAutoFit/>
          </a:bodyPr>
          <a:lstStyle/>
          <a:p>
            <a:pPr algn="l">
              <a:buClrTx/>
              <a:buSzTx/>
              <a:buFontTx/>
            </a:pPr>
            <a:r>
              <a:rPr lang="zh-CN" altLang="en-US">
                <a:latin typeface="思源黑体 CN Light" panose="020B0300000000000000" charset="-122"/>
                <a:ea typeface="思源黑体 CN Light" panose="020B0300000000000000" charset="-122"/>
              </a:rPr>
              <a:t>遮阳</a:t>
            </a:r>
          </a:p>
        </p:txBody>
      </p:sp>
      <p:sp>
        <p:nvSpPr>
          <p:cNvPr id="9" name="文本框 8"/>
          <p:cNvSpPr txBox="1"/>
          <p:nvPr/>
        </p:nvSpPr>
        <p:spPr>
          <a:xfrm>
            <a:off x="9472295" y="5912485"/>
            <a:ext cx="803275" cy="368300"/>
          </a:xfrm>
          <a:prstGeom prst="rect">
            <a:avLst/>
          </a:prstGeom>
          <a:noFill/>
        </p:spPr>
        <p:txBody>
          <a:bodyPr wrap="square" rtlCol="0">
            <a:spAutoFit/>
          </a:bodyPr>
          <a:lstStyle/>
          <a:p>
            <a:pPr algn="l">
              <a:buClrTx/>
              <a:buSzTx/>
              <a:buFontTx/>
            </a:pPr>
            <a:r>
              <a:rPr lang="zh-CN" altLang="en-US">
                <a:latin typeface="思源黑体 CN Light" panose="020B0300000000000000" charset="-122"/>
                <a:ea typeface="思源黑体 CN Light" panose="020B0300000000000000" charset="-122"/>
              </a:rPr>
              <a:t>风扇</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2" grpId="1"/>
      <p:bldP spid="7" grpId="0"/>
      <p:bldP spid="7" grpId="1"/>
      <p:bldP spid="8" grpId="0"/>
      <p:bldP spid="8" grpId="1"/>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0" y="1475105"/>
            <a:ext cx="10160000" cy="325501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小知识：</a:t>
            </a: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如果在太阳猛烈、炎热的中午给农作物浇水，容易导致植株萎蔫。</a:t>
            </a: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中午气温很高，农作物的吸水和蒸腾作用十分强烈，当蒸腾强烈时，高温的土壤突然受到冷水的刺激，土温迅速下降，根系吸水能力很快下降，吸水赶不上蒸腾失水，农作物就会萎蔫。</a:t>
            </a:r>
          </a:p>
        </p:txBody>
      </p:sp>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如何防范高温对农作物的危害</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0" y="1475105"/>
            <a:ext cx="10160000" cy="219138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在我们了解了给农作物降温的方法之后，我们就要开始设计我们的“温控系统”了。</a:t>
            </a: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温控系统是将农作物场所的温度进行集中管理和控制，可以根据实际温度，对场所里内不同的区域进行温度控制，让环境保持在一个合适的温度。</a:t>
            </a:r>
          </a:p>
        </p:txBody>
      </p:sp>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温控系统</a:t>
            </a:r>
          </a:p>
        </p:txBody>
      </p:sp>
      <p:pic>
        <p:nvPicPr>
          <p:cNvPr id="3" name="图片 2"/>
          <p:cNvPicPr>
            <a:picLocks noChangeAspect="1"/>
          </p:cNvPicPr>
          <p:nvPr/>
        </p:nvPicPr>
        <p:blipFill>
          <a:blip r:embed="rId2"/>
          <a:stretch>
            <a:fillRect/>
          </a:stretch>
        </p:blipFill>
        <p:spPr>
          <a:xfrm>
            <a:off x="4010025" y="4039235"/>
            <a:ext cx="4171950" cy="2328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6000" y="1475105"/>
            <a:ext cx="10160000" cy="273748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温控系统的优点：</a:t>
            </a:r>
          </a:p>
          <a:p>
            <a:pPr marL="514350" indent="508000" fontAlgn="auto">
              <a:lnSpc>
                <a:spcPct val="150000"/>
              </a:lnSpc>
              <a:spcBef>
                <a:spcPts val="1000"/>
              </a:spcBef>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避免了人为随意操作造成的资源浪费。</a:t>
            </a:r>
            <a:endParaRPr lang="zh-CN" altLang="en-US" sz="2000">
              <a:sym typeface="+mn-ea"/>
            </a:endParaRPr>
          </a:p>
          <a:p>
            <a:pPr marL="514350"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避免了因为人工控制温度导致的太冷或太热。</a:t>
            </a:r>
          </a:p>
          <a:p>
            <a:pPr marL="514350" indent="508000" algn="l" fontAlgn="auto">
              <a:lnSpc>
                <a:spcPct val="150000"/>
              </a:lnSpc>
              <a:spcBef>
                <a:spcPts val="1000"/>
              </a:spcBef>
              <a:buClrTx/>
              <a:buSzTx/>
              <a:buFontTx/>
              <a:buAutoNum type="arabicPeriod"/>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自动化的管理非常省心、也有助于节能环保。</a:t>
            </a:r>
          </a:p>
        </p:txBody>
      </p:sp>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温控系统</a:t>
            </a:r>
          </a:p>
        </p:txBody>
      </p:sp>
      <p:pic>
        <p:nvPicPr>
          <p:cNvPr id="2" name="图片 1"/>
          <p:cNvPicPr>
            <a:picLocks noChangeAspect="1"/>
          </p:cNvPicPr>
          <p:nvPr/>
        </p:nvPicPr>
        <p:blipFill>
          <a:blip r:embed="rId2"/>
          <a:stretch>
            <a:fillRect/>
          </a:stretch>
        </p:blipFill>
        <p:spPr>
          <a:xfrm>
            <a:off x="4215765" y="4374515"/>
            <a:ext cx="3760470" cy="2098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18590" y="3014345"/>
            <a:ext cx="9758680" cy="829945"/>
          </a:xfrm>
          <a:prstGeom prst="rect">
            <a:avLst/>
          </a:prstGeom>
          <a:noFill/>
        </p:spPr>
        <p:txBody>
          <a:bodyPr wrap="square" rtlCol="0">
            <a:spAutoFit/>
          </a:bodyPr>
          <a:lstStyle/>
          <a:p>
            <a:pPr algn="ctr"/>
            <a:r>
              <a:rPr lang="zh-CN" altLang="en-US" sz="4800">
                <a:solidFill>
                  <a:schemeClr val="bg1"/>
                </a:solidFill>
                <a:latin typeface="思源黑体 CN Bold" panose="020B0800000000000000" charset="-122"/>
                <a:ea typeface="思源黑体 CN Bold" panose="020B0800000000000000" charset="-122"/>
              </a:rPr>
              <a:t>四、用</a:t>
            </a:r>
            <a:r>
              <a:rPr lang="en-US" altLang="zh-CN" sz="4800">
                <a:solidFill>
                  <a:schemeClr val="bg1"/>
                </a:solidFill>
                <a:latin typeface="思源黑体 CN Bold" panose="020B0800000000000000" charset="-122"/>
                <a:ea typeface="思源黑体 CN Bold" panose="020B0800000000000000" charset="-122"/>
              </a:rPr>
              <a:t>Python</a:t>
            </a:r>
            <a:r>
              <a:rPr lang="zh-CN" altLang="en-US" sz="4800">
                <a:solidFill>
                  <a:schemeClr val="bg1"/>
                </a:solidFill>
                <a:latin typeface="思源黑体 CN Bold" panose="020B0800000000000000" charset="-122"/>
                <a:ea typeface="思源黑体 CN Bold" panose="020B0800000000000000" charset="-122"/>
              </a:rPr>
              <a:t>编程实现温控系统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温湿度传感器</a:t>
            </a:r>
          </a:p>
        </p:txBody>
      </p:sp>
      <p:sp>
        <p:nvSpPr>
          <p:cNvPr id="3" name="矩形 2"/>
          <p:cNvSpPr/>
          <p:nvPr/>
        </p:nvSpPr>
        <p:spPr>
          <a:xfrm>
            <a:off x="1016000" y="1475105"/>
            <a:ext cx="10160000" cy="20872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lvl="0" indent="508000" algn="l">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温湿度传感器：</a:t>
            </a:r>
          </a:p>
          <a:p>
            <a:pPr lvl="0" indent="508000" algn="l">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是指能将温度量和湿度量转换成容易被测量处理的电信号的设备或装置。 市场上的温湿度传感器一般是测量温度量和相对湿度量。</a:t>
            </a:r>
          </a:p>
        </p:txBody>
      </p:sp>
      <p:pic>
        <p:nvPicPr>
          <p:cNvPr id="4" name="图片 3"/>
          <p:cNvPicPr>
            <a:picLocks noChangeAspect="1"/>
          </p:cNvPicPr>
          <p:nvPr/>
        </p:nvPicPr>
        <p:blipFill>
          <a:blip r:embed="rId2">
            <a:clrChange>
              <a:clrFrom>
                <a:srgbClr val="000000">
                  <a:alpha val="100000"/>
                </a:srgbClr>
              </a:clrFrom>
              <a:clrTo>
                <a:srgbClr val="000000">
                  <a:alpha val="100000"/>
                  <a:alpha val="0"/>
                </a:srgbClr>
              </a:clrTo>
            </a:clrChange>
          </a:blip>
          <a:srcRect l="17443" t="15751" r="17621" b="16227"/>
          <a:stretch>
            <a:fillRect/>
          </a:stretch>
        </p:blipFill>
        <p:spPr>
          <a:xfrm>
            <a:off x="4490085" y="3738245"/>
            <a:ext cx="3211830" cy="25234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获取温度值的“热身”运动</a:t>
            </a:r>
          </a:p>
        </p:txBody>
      </p:sp>
      <p:sp>
        <p:nvSpPr>
          <p:cNvPr id="3" name="矩形 2"/>
          <p:cNvSpPr/>
          <p:nvPr/>
        </p:nvSpPr>
        <p:spPr>
          <a:xfrm>
            <a:off x="1016000" y="1475105"/>
            <a:ext cx="10160000" cy="24911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在我们正式开始实现智能温控系统之前，</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我们先来做个 “ 热身 ” 运动吧！ </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请同学们利用所学知识，尝试完成获取温湿度传感器的温度值。</a:t>
            </a:r>
          </a:p>
        </p:txBody>
      </p:sp>
      <p:pic>
        <p:nvPicPr>
          <p:cNvPr id="4" name="图片 3"/>
          <p:cNvPicPr>
            <a:picLocks noChangeAspect="1"/>
          </p:cNvPicPr>
          <p:nvPr/>
        </p:nvPicPr>
        <p:blipFill>
          <a:blip r:embed="rId2"/>
          <a:stretch>
            <a:fillRect/>
          </a:stretch>
        </p:blipFill>
        <p:spPr>
          <a:xfrm>
            <a:off x="4929505" y="4114165"/>
            <a:ext cx="2332990" cy="2332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获取温度值的“热身”运动</a:t>
            </a:r>
          </a:p>
        </p:txBody>
      </p:sp>
      <p:sp>
        <p:nvSpPr>
          <p:cNvPr id="3" name="矩形 2"/>
          <p:cNvSpPr/>
          <p:nvPr/>
        </p:nvSpPr>
        <p:spPr>
          <a:xfrm>
            <a:off x="1016000" y="1475105"/>
            <a:ext cx="10160000" cy="15798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同学们实现了获取温湿度的代码了吗？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代码比较简单，通过短短的四行代码便能获取温湿度传感器的温度值了。</a:t>
            </a:r>
          </a:p>
        </p:txBody>
      </p:sp>
      <p:pic>
        <p:nvPicPr>
          <p:cNvPr id="6" name="图片 5"/>
          <p:cNvPicPr>
            <a:picLocks noChangeAspect="1"/>
          </p:cNvPicPr>
          <p:nvPr/>
        </p:nvPicPr>
        <p:blipFill>
          <a:blip r:embed="rId2">
            <a:clrChange>
              <a:clrFrom>
                <a:srgbClr val="000000">
                  <a:alpha val="100000"/>
                </a:srgbClr>
              </a:clrFrom>
              <a:clrTo>
                <a:srgbClr val="000000">
                  <a:alpha val="100000"/>
                  <a:alpha val="0"/>
                </a:srgbClr>
              </a:clrTo>
            </a:clrChange>
          </a:blip>
          <a:srcRect l="17443" t="15751" r="17621" b="16227"/>
          <a:stretch>
            <a:fillRect/>
          </a:stretch>
        </p:blipFill>
        <p:spPr>
          <a:xfrm>
            <a:off x="391795" y="3439795"/>
            <a:ext cx="2856865" cy="2245360"/>
          </a:xfrm>
          <a:prstGeom prst="rect">
            <a:avLst/>
          </a:prstGeom>
        </p:spPr>
      </p:pic>
      <p:sp>
        <p:nvSpPr>
          <p:cNvPr id="7" name="右箭头 6"/>
          <p:cNvSpPr/>
          <p:nvPr/>
        </p:nvSpPr>
        <p:spPr>
          <a:xfrm>
            <a:off x="3395904" y="4433794"/>
            <a:ext cx="706120" cy="462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9007730" y="4105836"/>
            <a:ext cx="2834640" cy="1463040"/>
          </a:xfrm>
          <a:prstGeom prst="rect">
            <a:avLst/>
          </a:prstGeom>
        </p:spPr>
      </p:pic>
      <p:sp>
        <p:nvSpPr>
          <p:cNvPr id="9" name="右箭头 8"/>
          <p:cNvSpPr/>
          <p:nvPr/>
        </p:nvSpPr>
        <p:spPr>
          <a:xfrm>
            <a:off x="8259445" y="4433794"/>
            <a:ext cx="706120" cy="462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92B513C-49E7-4E2C-9CA4-A1DB9F707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269" y="4105836"/>
            <a:ext cx="3968011" cy="9516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0-#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P spid="7" grpId="0" animBg="1"/>
      <p:bldP spid="7" grpId="1" animBg="1"/>
      <p:bldP spid="9" grpId="0" animBg="1"/>
      <p:bldP spid="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6950" y="2326640"/>
            <a:ext cx="5732780" cy="25050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marL="0" indent="508000" algn="l" fontAlgn="auto">
              <a:lnSpc>
                <a:spcPct val="150000"/>
              </a:lnSpc>
              <a:buClrTx/>
              <a:buSzTx/>
              <a:buFontTx/>
              <a:buNone/>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同学们，最近的天气是不是感觉到非常的炎热（或者寒冷）呢，这么炎热（寒冷）的天气，我们都感觉到非常难受，那如此高温（寒冷）对于农作物有什么影响吗？</a:t>
            </a:r>
          </a:p>
        </p:txBody>
      </p:sp>
      <p:sp>
        <p:nvSpPr>
          <p:cNvPr id="6" name="文本框 5"/>
          <p:cNvSpPr txBox="1"/>
          <p:nvPr/>
        </p:nvSpPr>
        <p:spPr>
          <a:xfrm>
            <a:off x="996950" y="1712595"/>
            <a:ext cx="1097280" cy="460375"/>
          </a:xfrm>
          <a:prstGeom prst="rect">
            <a:avLst/>
          </a:prstGeom>
          <a:noFill/>
        </p:spPr>
        <p:txBody>
          <a:bodyPr wrap="none" rtlCol="0">
            <a:spAutoFit/>
          </a:bodyPr>
          <a:lstStyle/>
          <a:p>
            <a:pPr algn="l"/>
            <a:r>
              <a:rPr lang="zh-CN" altLang="en-US" sz="2400">
                <a:solidFill>
                  <a:srgbClr val="1F3964"/>
                </a:solidFill>
                <a:latin typeface="思源黑体 CN Normal" panose="020B0400000000000000" charset="-122"/>
                <a:ea typeface="思源黑体 CN Normal" panose="020B0400000000000000" charset="-122"/>
              </a:rPr>
              <a:t>思考：</a:t>
            </a:r>
          </a:p>
        </p:txBody>
      </p:sp>
      <p:sp>
        <p:nvSpPr>
          <p:cNvPr id="3" name="矩形标注 2"/>
          <p:cNvSpPr/>
          <p:nvPr/>
        </p:nvSpPr>
        <p:spPr>
          <a:xfrm flipH="1">
            <a:off x="970915" y="5082540"/>
            <a:ext cx="3982085" cy="896620"/>
          </a:xfrm>
          <a:prstGeom prst="wedgeRectCallout">
            <a:avLst>
              <a:gd name="adj1" fmla="val -55341"/>
              <a:gd name="adj2" fmla="val -21976"/>
            </a:avLst>
          </a:prstGeom>
          <a:solidFill>
            <a:srgbClr val="F5F0BA"/>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30000"/>
              </a:lnSpc>
              <a:extLst>
                <a:ext uri="{35155182-B16C-46BC-9424-99874614C6A1}">
                  <wpsdc:indentchars xmlns:wpsdc="http://www.wps.cn/officeDocument/2017/drawingmlCustomData" xmlns="" val="0" checksum="583291441"/>
                </a:ext>
              </a:extLst>
            </a:pPr>
            <a:r>
              <a:rPr lang="zh-CN" altLang="en-US" sz="20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rPr>
              <a:t>同学们知道有什么影响吗？</a:t>
            </a:r>
          </a:p>
        </p:txBody>
      </p:sp>
      <p:pic>
        <p:nvPicPr>
          <p:cNvPr id="7" name="图片 6" descr="20190621小学版人物集合-小飞_26"/>
          <p:cNvPicPr>
            <a:picLocks noChangeAspect="1"/>
          </p:cNvPicPr>
          <p:nvPr/>
        </p:nvPicPr>
        <p:blipFill>
          <a:blip r:embed="rId2"/>
          <a:stretch>
            <a:fillRect/>
          </a:stretch>
        </p:blipFill>
        <p:spPr>
          <a:xfrm>
            <a:off x="5276850" y="4739005"/>
            <a:ext cx="1086485" cy="1506855"/>
          </a:xfrm>
          <a:prstGeom prst="rect">
            <a:avLst/>
          </a:prstGeom>
        </p:spPr>
      </p:pic>
      <p:pic>
        <p:nvPicPr>
          <p:cNvPr id="13" name="图片 12" descr="805b6aa2bf91ed93bf2acbfbb045cb11"/>
          <p:cNvPicPr>
            <a:picLocks noChangeAspect="1"/>
          </p:cNvPicPr>
          <p:nvPr/>
        </p:nvPicPr>
        <p:blipFill>
          <a:blip r:embed="rId3"/>
          <a:stretch>
            <a:fillRect/>
          </a:stretch>
        </p:blipFill>
        <p:spPr>
          <a:xfrm>
            <a:off x="7125970" y="2326640"/>
            <a:ext cx="4536440" cy="3042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6" grpId="1"/>
      <p:bldP spid="3" grpId="0" bldLvl="0" animBg="1"/>
      <p:bldP spid="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利用温度值控制风扇</a:t>
            </a:r>
          </a:p>
        </p:txBody>
      </p:sp>
      <p:sp>
        <p:nvSpPr>
          <p:cNvPr id="3" name="矩形 2"/>
          <p:cNvSpPr/>
          <p:nvPr/>
        </p:nvSpPr>
        <p:spPr>
          <a:xfrm>
            <a:off x="1016000" y="1475105"/>
            <a:ext cx="10160000" cy="15417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温度值我们已经获取成功，那么怎么要利用温度值控制风扇呢？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请同学们利用所学知识，在课堂上完成温度值控制风扇的程序。</a:t>
            </a:r>
          </a:p>
        </p:txBody>
      </p:sp>
      <p:pic>
        <p:nvPicPr>
          <p:cNvPr id="6" name="图片 5"/>
          <p:cNvPicPr>
            <a:picLocks noChangeAspect="1"/>
          </p:cNvPicPr>
          <p:nvPr/>
        </p:nvPicPr>
        <p:blipFill>
          <a:blip r:embed="rId2">
            <a:clrChange>
              <a:clrFrom>
                <a:srgbClr val="000000">
                  <a:alpha val="100000"/>
                </a:srgbClr>
              </a:clrFrom>
              <a:clrTo>
                <a:srgbClr val="000000">
                  <a:alpha val="100000"/>
                  <a:alpha val="0"/>
                </a:srgbClr>
              </a:clrTo>
            </a:clrChange>
          </a:blip>
          <a:srcRect l="17443" t="15751" r="17621" b="16227"/>
          <a:stretch>
            <a:fillRect/>
          </a:stretch>
        </p:blipFill>
        <p:spPr>
          <a:xfrm>
            <a:off x="1346200" y="3401695"/>
            <a:ext cx="2987040" cy="2346960"/>
          </a:xfrm>
          <a:prstGeom prst="rect">
            <a:avLst/>
          </a:prstGeom>
        </p:spPr>
      </p:pic>
      <p:pic>
        <p:nvPicPr>
          <p:cNvPr id="4" name="图片 3" descr="风扇模块"/>
          <p:cNvPicPr>
            <a:picLocks noChangeAspect="1"/>
          </p:cNvPicPr>
          <p:nvPr/>
        </p:nvPicPr>
        <p:blipFill>
          <a:blip r:embed="rId3"/>
          <a:srcRect l="11676" t="17431" r="12298" b="17431"/>
          <a:stretch>
            <a:fillRect/>
          </a:stretch>
        </p:blipFill>
        <p:spPr>
          <a:xfrm>
            <a:off x="7115810" y="3401695"/>
            <a:ext cx="3650615" cy="2346325"/>
          </a:xfrm>
          <a:prstGeom prst="rect">
            <a:avLst/>
          </a:prstGeom>
        </p:spPr>
      </p:pic>
      <p:sp>
        <p:nvSpPr>
          <p:cNvPr id="7" name="右箭头 6"/>
          <p:cNvSpPr/>
          <p:nvPr/>
        </p:nvSpPr>
        <p:spPr>
          <a:xfrm>
            <a:off x="4631690" y="4083050"/>
            <a:ext cx="2484755" cy="85153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a:latin typeface="思源黑体 CN Normal" panose="020B0400000000000000" charset="-122"/>
                <a:ea typeface="思源黑体 CN Normal" panose="020B0400000000000000" charset="-122"/>
              </a:rPr>
              <a:t>温度控制风扇</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0-#ppt_w/2"/>
                                          </p:val>
                                        </p:tav>
                                        <p:tav tm="100000">
                                          <p:val>
                                            <p:strVal val="#ppt_x"/>
                                          </p:val>
                                        </p:tav>
                                      </p:tavLst>
                                    </p:anim>
                                    <p:anim calcmode="lin" valueType="num">
                                      <p:cBhvr additive="base">
                                        <p:cTn id="2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利用温度值控制风扇</a:t>
            </a:r>
          </a:p>
        </p:txBody>
      </p:sp>
      <p:sp>
        <p:nvSpPr>
          <p:cNvPr id="2" name="矩形 1"/>
          <p:cNvSpPr/>
          <p:nvPr/>
        </p:nvSpPr>
        <p:spPr>
          <a:xfrm>
            <a:off x="996950" y="1475105"/>
            <a:ext cx="5207635" cy="44596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温控系统实验：</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fontAlgn="auto">
              <a:lnSpc>
                <a:spcPct val="150000"/>
              </a:lnSpc>
              <a:spcBef>
                <a:spcPts val="1000"/>
              </a:spcBef>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 观察流程图、思维导图，判断程序具有什么功能。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 实验器材有网关节点、温湿度传感器节点、风扇模块节点。</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 以小组的形式完成实验。</a:t>
            </a:r>
          </a:p>
        </p:txBody>
      </p:sp>
      <p:pic>
        <p:nvPicPr>
          <p:cNvPr id="26" name="图片 25" descr="PPT母版"/>
          <p:cNvPicPr>
            <a:picLocks noChangeAspect="1"/>
          </p:cNvPicPr>
          <p:nvPr/>
        </p:nvPicPr>
        <p:blipFill>
          <a:blip r:embed="rId2"/>
          <a:stretch>
            <a:fillRect/>
          </a:stretch>
        </p:blipFill>
        <p:spPr>
          <a:xfrm>
            <a:off x="0" y="5645150"/>
            <a:ext cx="2104390" cy="595630"/>
          </a:xfrm>
          <a:prstGeom prst="rect">
            <a:avLst/>
          </a:prstGeom>
        </p:spPr>
      </p:pic>
      <p:grpSp>
        <p:nvGrpSpPr>
          <p:cNvPr id="11" name="组合 10"/>
          <p:cNvGrpSpPr/>
          <p:nvPr/>
        </p:nvGrpSpPr>
        <p:grpSpPr>
          <a:xfrm>
            <a:off x="7687945" y="411480"/>
            <a:ext cx="2171065" cy="6071997"/>
            <a:chOff x="13660" y="613"/>
            <a:chExt cx="2578" cy="9405"/>
          </a:xfrm>
        </p:grpSpPr>
        <p:pic>
          <p:nvPicPr>
            <p:cNvPr id="8" name="ECB019B1-382A-4266-B25C-5B523AA43C14-1" descr="qt_temp"/>
            <p:cNvPicPr>
              <a:picLocks noChangeAspect="1"/>
            </p:cNvPicPr>
            <p:nvPr/>
          </p:nvPicPr>
          <p:blipFill>
            <a:blip r:embed="rId3"/>
            <a:srcRect l="8698" t="4447" r="9474" b="5338"/>
            <a:stretch>
              <a:fillRect/>
            </a:stretch>
          </p:blipFill>
          <p:spPr>
            <a:xfrm>
              <a:off x="13660" y="613"/>
              <a:ext cx="2578" cy="8835"/>
            </a:xfrm>
            <a:prstGeom prst="rect">
              <a:avLst/>
            </a:prstGeom>
          </p:spPr>
        </p:pic>
        <p:sp>
          <p:nvSpPr>
            <p:cNvPr id="10" name="文本框 9"/>
            <p:cNvSpPr txBox="1"/>
            <p:nvPr/>
          </p:nvSpPr>
          <p:spPr>
            <a:xfrm>
              <a:off x="14114" y="9448"/>
              <a:ext cx="1670" cy="570"/>
            </a:xfrm>
            <a:prstGeom prst="rect">
              <a:avLst/>
            </a:prstGeom>
            <a:noFill/>
          </p:spPr>
          <p:txBody>
            <a:bodyPr wrap="square" rtlCol="0">
              <a:spAutoFit/>
            </a:bodyPr>
            <a:lstStyle/>
            <a:p>
              <a:r>
                <a:rPr lang="zh-CN" altLang="en-US"/>
                <a:t>流    程   图</a:t>
              </a:r>
            </a:p>
          </p:txBody>
        </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000"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par>
                                <p:cTn id="13" presetID="2" presetClass="entr" presetSubtype="4"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利用温度值控制风扇</a:t>
            </a:r>
          </a:p>
        </p:txBody>
      </p:sp>
      <p:pic>
        <p:nvPicPr>
          <p:cNvPr id="4" name="C9F754DE-2CAD-44b6-B708-469DEB6407EB-2" descr="qt_temp"/>
          <p:cNvPicPr>
            <a:picLocks noChangeAspect="1"/>
          </p:cNvPicPr>
          <p:nvPr/>
        </p:nvPicPr>
        <p:blipFill>
          <a:blip r:embed="rId2"/>
          <a:stretch>
            <a:fillRect/>
          </a:stretch>
        </p:blipFill>
        <p:spPr>
          <a:xfrm>
            <a:off x="1066800" y="1899920"/>
            <a:ext cx="10058400" cy="2950210"/>
          </a:xfrm>
          <a:prstGeom prst="rect">
            <a:avLst/>
          </a:prstGeom>
        </p:spPr>
      </p:pic>
      <p:sp>
        <p:nvSpPr>
          <p:cNvPr id="6" name="文本框 5"/>
          <p:cNvSpPr txBox="1"/>
          <p:nvPr/>
        </p:nvSpPr>
        <p:spPr>
          <a:xfrm>
            <a:off x="4467860" y="5018405"/>
            <a:ext cx="2441575" cy="553085"/>
          </a:xfrm>
          <a:prstGeom prst="rect">
            <a:avLst/>
          </a:prstGeom>
          <a:noFill/>
        </p:spPr>
        <p:txBody>
          <a:bodyPr wrap="square" rtlCol="0">
            <a:spAutoFit/>
          </a:bodyPr>
          <a:lstStyle/>
          <a:p>
            <a:pPr indent="508000" algn="ctr">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latin typeface="思源黑体 CN Light" panose="020B0300000000000000" charset="-122"/>
                <a:ea typeface="思源黑体 CN Light" panose="020B0300000000000000" charset="-122"/>
                <a:cs typeface="思源黑体 CN Light" panose="020B0300000000000000" charset="-122"/>
              </a:rPr>
              <a:t>思维导图</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p>
        </p:txBody>
      </p:sp>
      <p:sp>
        <p:nvSpPr>
          <p:cNvPr id="4" name="矩形 3"/>
          <p:cNvSpPr/>
          <p:nvPr/>
        </p:nvSpPr>
        <p:spPr>
          <a:xfrm>
            <a:off x="1016000" y="1475105"/>
            <a:ext cx="10160000" cy="276288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609600" fontAlgn="auto">
              <a:lnSpc>
                <a:spcPct val="150000"/>
              </a:lnSpc>
              <a:spcBef>
                <a:spcPts val="1000"/>
              </a:spcBef>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以小组的形式讨论 5分钟，确定程序的功能，而非盲目开始。</a:t>
            </a:r>
            <a:endParaRPr lang="zh-CN" altLang="en-US" sz="2000" dirty="0"/>
          </a:p>
          <a:p>
            <a:pPr indent="609600" algn="l" fontAlgn="auto">
              <a:lnSpc>
                <a:spcPct val="150000"/>
              </a:lnSpc>
              <a:spcBef>
                <a:spcPts val="1000"/>
              </a:spcBef>
              <a:buClrTx/>
              <a:buSzTx/>
              <a:buFontTx/>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胆大心细，碰见程序出错，需要镇定，查看错误提示，根据错误提示查找正确答案。</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609600" algn="l" fontAlgn="auto">
              <a:lnSpc>
                <a:spcPct val="150000"/>
              </a:lnSpc>
              <a:spcBef>
                <a:spcPts val="1000"/>
              </a:spcBef>
              <a:buClrTx/>
              <a:buSzTx/>
              <a:buFontTx/>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注意标点符号等中英文状态，需要使用英文状态的标点符号输入。</a:t>
            </a:r>
          </a:p>
        </p:txBody>
      </p:sp>
      <p:pic>
        <p:nvPicPr>
          <p:cNvPr id="3" name="图片 2" descr="battle-board-game-challenge-chess-209640"/>
          <p:cNvPicPr>
            <a:picLocks noChangeAspect="1"/>
          </p:cNvPicPr>
          <p:nvPr/>
        </p:nvPicPr>
        <p:blipFill>
          <a:blip r:embed="rId2"/>
          <a:stretch>
            <a:fillRect/>
          </a:stretch>
        </p:blipFill>
        <p:spPr>
          <a:xfrm>
            <a:off x="4490403" y="4387215"/>
            <a:ext cx="3211195" cy="2157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播报温湿度</a:t>
            </a:r>
          </a:p>
        </p:txBody>
      </p:sp>
      <p:sp>
        <p:nvSpPr>
          <p:cNvPr id="3" name="矩形 2"/>
          <p:cNvSpPr/>
          <p:nvPr/>
        </p:nvSpPr>
        <p:spPr>
          <a:xfrm>
            <a:off x="1016000" y="1475105"/>
            <a:ext cx="10160000" cy="25558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这节课我们学习了温度对农作物来说是非常重要的，但是如果高于适宜温度或者低于适宜温度，都会对农作物产生不同程度的伤害。</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所以为了保护农作物，我们开发了温控系统的程序。</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开发过程中如果有什么疑问可以相互讨论，或者告知老师，及时解决疑问。</a:t>
            </a:r>
          </a:p>
        </p:txBody>
      </p:sp>
      <p:pic>
        <p:nvPicPr>
          <p:cNvPr id="4" name="图片 3" descr="C:\Users\lansenboy\Pictures\Camera Roll\close-up-of-human-hand-327533.jpgclose-up-of-human-hand-327533"/>
          <p:cNvPicPr>
            <a:picLocks noChangeAspect="1"/>
          </p:cNvPicPr>
          <p:nvPr/>
        </p:nvPicPr>
        <p:blipFill>
          <a:blip r:embed="rId2"/>
          <a:srcRect/>
          <a:stretch>
            <a:fillRect/>
          </a:stretch>
        </p:blipFill>
        <p:spPr>
          <a:xfrm>
            <a:off x="4302443" y="4187190"/>
            <a:ext cx="3587115" cy="2241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animBg="1"/>
      <p:bldP spid="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思考&amp;讨论</a:t>
            </a:r>
          </a:p>
        </p:txBody>
      </p:sp>
      <p:sp>
        <p:nvSpPr>
          <p:cNvPr id="4" name="矩形 3"/>
          <p:cNvSpPr/>
          <p:nvPr/>
        </p:nvSpPr>
        <p:spPr>
          <a:xfrm>
            <a:off x="1016635" y="1515745"/>
            <a:ext cx="10160000" cy="31546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现在我们已经了解了温度对于农业中的种植会有什么影响，大家有没有想过，除了温度还有什么因素会影响农作物的生长呢？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我们也实现了简单的温度控制系统，那么大家可以想办法来调整、控制你们想到会影响农作物生长的因素吗？</a:t>
            </a:r>
          </a:p>
        </p:txBody>
      </p:sp>
      <p:pic>
        <p:nvPicPr>
          <p:cNvPr id="2" name="图片 1" descr="20190621小学版人物集合-小飞_114"/>
          <p:cNvPicPr>
            <a:picLocks noChangeAspect="1"/>
          </p:cNvPicPr>
          <p:nvPr/>
        </p:nvPicPr>
        <p:blipFill>
          <a:blip r:embed="rId2"/>
          <a:stretch>
            <a:fillRect/>
          </a:stretch>
        </p:blipFill>
        <p:spPr>
          <a:xfrm>
            <a:off x="5323840" y="4788535"/>
            <a:ext cx="1544320" cy="1595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思考&amp;讨论</a:t>
            </a:r>
          </a:p>
        </p:txBody>
      </p:sp>
      <p:sp>
        <p:nvSpPr>
          <p:cNvPr id="3" name="矩形 2"/>
          <p:cNvSpPr/>
          <p:nvPr/>
        </p:nvSpPr>
        <p:spPr>
          <a:xfrm>
            <a:off x="996950" y="1475105"/>
            <a:ext cx="5207635" cy="44596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请同学们将你们的想法写在纸上，可以填在表格中；</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也可以根据自己的想法制作思维导图、画报或者其它形式哦！</a:t>
            </a:r>
          </a:p>
        </p:txBody>
      </p:sp>
      <p:pic>
        <p:nvPicPr>
          <p:cNvPr id="26" name="图片 25" descr="PPT母版"/>
          <p:cNvPicPr>
            <a:picLocks noChangeAspect="1"/>
          </p:cNvPicPr>
          <p:nvPr/>
        </p:nvPicPr>
        <p:blipFill>
          <a:blip r:embed="rId3"/>
          <a:stretch>
            <a:fillRect/>
          </a:stretch>
        </p:blipFill>
        <p:spPr>
          <a:xfrm>
            <a:off x="0" y="5645150"/>
            <a:ext cx="2104390" cy="595630"/>
          </a:xfrm>
          <a:prstGeom prst="rect">
            <a:avLst/>
          </a:prstGeom>
        </p:spPr>
      </p:pic>
      <p:graphicFrame>
        <p:nvGraphicFramePr>
          <p:cNvPr id="7" name="表格 6"/>
          <p:cNvGraphicFramePr/>
          <p:nvPr>
            <p:custDataLst>
              <p:tags r:id="rId1"/>
            </p:custDataLst>
          </p:nvPr>
        </p:nvGraphicFramePr>
        <p:xfrm>
          <a:off x="6531610" y="1597660"/>
          <a:ext cx="5285105" cy="4164330"/>
        </p:xfrm>
        <a:graphic>
          <a:graphicData uri="http://schemas.openxmlformats.org/drawingml/2006/table">
            <a:tbl>
              <a:tblPr firstRow="1" bandRow="1">
                <a:tableStyleId>{5940675A-B579-460E-94D1-54222C63F5DA}</a:tableStyleId>
              </a:tblPr>
              <a:tblGrid>
                <a:gridCol w="1332230">
                  <a:extLst>
                    <a:ext uri="{9D8B030D-6E8A-4147-A177-3AD203B41FA5}">
                      <a16:colId xmlns:a16="http://schemas.microsoft.com/office/drawing/2014/main" val="20000"/>
                    </a:ext>
                  </a:extLst>
                </a:gridCol>
                <a:gridCol w="3952875">
                  <a:extLst>
                    <a:ext uri="{9D8B030D-6E8A-4147-A177-3AD203B41FA5}">
                      <a16:colId xmlns:a16="http://schemas.microsoft.com/office/drawing/2014/main" val="20001"/>
                    </a:ext>
                  </a:extLst>
                </a:gridCol>
              </a:tblGrid>
              <a:tr h="474980">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你的想法</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5346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影响农作物生长的因素</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8178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有什么方法（系统）</a:t>
                      </a:r>
                    </a:p>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可以调控这些因素</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5410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需要用到</a:t>
                      </a:r>
                    </a:p>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沙盘上的</a:t>
                      </a:r>
                    </a:p>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什么设备</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animBg="1"/>
      <p:bldP spid="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总结</a:t>
            </a:r>
          </a:p>
        </p:txBody>
      </p:sp>
      <p:sp>
        <p:nvSpPr>
          <p:cNvPr id="4" name="矩形 3"/>
          <p:cNvSpPr/>
          <p:nvPr/>
        </p:nvSpPr>
        <p:spPr>
          <a:xfrm>
            <a:off x="1016635" y="1515745"/>
            <a:ext cx="10160000" cy="33940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今天我们了解了温度对于农作物生长的影响，也尝试实现了一个简单的温度调控系统。但是这都只是智能农业中的冰山一角，同学们在课后要通过观察生活中的现象和做小实验来探索、思考还有什么因素会影响农作物或者植物的生长，并设计相应的调控系统。在之后的课程中我们还会介绍通风、光照、预防灾害的相关知识，但是更多的因素和控制方法还需要同学们的探索。希望同学们在最后可以设计出更加完善的智能种植系统哦！</a:t>
            </a:r>
          </a:p>
        </p:txBody>
      </p:sp>
      <p:pic>
        <p:nvPicPr>
          <p:cNvPr id="7" name="图片 6" descr="20190621小学版人物集合-轩轩_107"/>
          <p:cNvPicPr>
            <a:picLocks noChangeAspect="1"/>
          </p:cNvPicPr>
          <p:nvPr/>
        </p:nvPicPr>
        <p:blipFill>
          <a:blip r:embed="rId2"/>
          <a:stretch>
            <a:fillRect/>
          </a:stretch>
        </p:blipFill>
        <p:spPr>
          <a:xfrm>
            <a:off x="9678670" y="4445635"/>
            <a:ext cx="1280160" cy="1851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课后探索</a:t>
            </a:r>
          </a:p>
        </p:txBody>
      </p:sp>
      <p:sp>
        <p:nvSpPr>
          <p:cNvPr id="3" name="矩形 2"/>
          <p:cNvSpPr/>
          <p:nvPr/>
        </p:nvSpPr>
        <p:spPr>
          <a:xfrm>
            <a:off x="996950" y="1475105"/>
            <a:ext cx="6557645" cy="44596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利用课余时间，进行“绿豆芽生长环境”实验。</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实验要求：将绿豆分为两组或更多组，利用一次性杯子培养绿豆发芽实验，每一组绿豆都放在不同的环境中。然后观察绿豆在不同环境中生长的情况，记录不同环境中的温度、湿度、通风、光照、虫害等更多不同的因素。然后分析这些因素对于绿豆生长的影响。</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将观察和分析的结果用自己喜欢的方式记录下来。</a:t>
            </a:r>
          </a:p>
        </p:txBody>
      </p:sp>
      <p:pic>
        <p:nvPicPr>
          <p:cNvPr id="26" name="图片 25" descr="PPT母版"/>
          <p:cNvPicPr>
            <a:picLocks noChangeAspect="1"/>
          </p:cNvPicPr>
          <p:nvPr/>
        </p:nvPicPr>
        <p:blipFill>
          <a:blip r:embed="rId2"/>
          <a:stretch>
            <a:fillRect/>
          </a:stretch>
        </p:blipFill>
        <p:spPr>
          <a:xfrm>
            <a:off x="0" y="5645150"/>
            <a:ext cx="2104390" cy="595630"/>
          </a:xfrm>
          <a:prstGeom prst="rect">
            <a:avLst/>
          </a:prstGeom>
        </p:spPr>
      </p:pic>
      <p:pic>
        <p:nvPicPr>
          <p:cNvPr id="2" name="图片 1"/>
          <p:cNvPicPr>
            <a:picLocks noChangeAspect="1"/>
          </p:cNvPicPr>
          <p:nvPr/>
        </p:nvPicPr>
        <p:blipFill>
          <a:blip r:embed="rId3"/>
          <a:srcRect l="18372"/>
          <a:stretch>
            <a:fillRect/>
          </a:stretch>
        </p:blipFill>
        <p:spPr>
          <a:xfrm>
            <a:off x="8630285" y="1925320"/>
            <a:ext cx="2267585" cy="37452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000"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54020" y="3014345"/>
            <a:ext cx="6283960" cy="829945"/>
          </a:xfrm>
          <a:prstGeom prst="rect">
            <a:avLst/>
          </a:prstGeom>
          <a:noFill/>
        </p:spPr>
        <p:txBody>
          <a:bodyPr wrap="square" rtlCol="0">
            <a:spAutoFit/>
          </a:bodyPr>
          <a:lstStyle/>
          <a:p>
            <a:pPr algn="ctr"/>
            <a:r>
              <a:rPr lang="zh-CN" altLang="en-US" sz="4800">
                <a:solidFill>
                  <a:srgbClr val="157CD3"/>
                </a:solidFill>
                <a:latin typeface="思源黑体 CN Bold" panose="020B0800000000000000" charset="-122"/>
                <a:ea typeface="思源黑体 CN Bold" panose="020B0800000000000000" charset="-122"/>
              </a:rPr>
              <a:t>感谢您的聆听</a:t>
            </a:r>
          </a:p>
        </p:txBody>
      </p:sp>
      <p:pic>
        <p:nvPicPr>
          <p:cNvPr id="2" name="图片 1" descr="第二章-第二节"/>
          <p:cNvPicPr>
            <a:picLocks noChangeAspect="1"/>
          </p:cNvPicPr>
          <p:nvPr/>
        </p:nvPicPr>
        <p:blipFill>
          <a:blip r:embed="rId2"/>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08530" y="3014345"/>
            <a:ext cx="8011160" cy="829945"/>
          </a:xfrm>
          <a:prstGeom prst="rect">
            <a:avLst/>
          </a:prstGeom>
          <a:noFill/>
        </p:spPr>
        <p:txBody>
          <a:bodyPr wrap="square" rtlCol="0">
            <a:spAutoFit/>
          </a:bodyPr>
          <a:lstStyle/>
          <a:p>
            <a:pPr algn="ctr"/>
            <a:r>
              <a:rPr lang="zh-CN" altLang="en-US" sz="4800">
                <a:solidFill>
                  <a:schemeClr val="bg1"/>
                </a:solidFill>
                <a:latin typeface="思源黑体 CN Bold" panose="020B0800000000000000" charset="-122"/>
                <a:ea typeface="思源黑体 CN Bold" panose="020B0800000000000000" charset="-122"/>
              </a:rPr>
              <a:t>一、温度对于农作物的影响</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温度对于农作物的影响</a:t>
            </a:r>
          </a:p>
        </p:txBody>
      </p:sp>
      <p:sp>
        <p:nvSpPr>
          <p:cNvPr id="3" name="矩形 2"/>
          <p:cNvSpPr/>
          <p:nvPr/>
        </p:nvSpPr>
        <p:spPr>
          <a:xfrm>
            <a:off x="1016000" y="1475105"/>
            <a:ext cx="10160000" cy="21615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温度是影响农作物生长的一个重要因素。</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农作物种子的发芽、生长发育和开花结果，都有它的最适温度、最高温度与最低温度，超过这个界限，它的生长发育、开花、结果和生命活动都会受到影响。</a:t>
            </a:r>
          </a:p>
        </p:txBody>
      </p:sp>
      <p:pic>
        <p:nvPicPr>
          <p:cNvPr id="2" name="图片 1" descr="20190621小学版人物集合-小飞_43"/>
          <p:cNvPicPr>
            <a:picLocks noChangeAspect="1"/>
          </p:cNvPicPr>
          <p:nvPr/>
        </p:nvPicPr>
        <p:blipFill>
          <a:blip r:embed="rId2"/>
          <a:stretch>
            <a:fillRect/>
          </a:stretch>
        </p:blipFill>
        <p:spPr>
          <a:xfrm>
            <a:off x="5327650" y="4436110"/>
            <a:ext cx="1536700" cy="16078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475105"/>
            <a:ext cx="10160000" cy="24460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农作物只有在一定的温度范围内才能够生长。温度对生长的影响是综合的，它既可以影响农作物的光合、呼吸、蒸腾等代谢过程，也可以通过影响有机物的合成和运输等代谢过程来影响农作物的生长，还可以直接影响土温、气温，通过影响水肥的吸收和输导来影响农作物的生长。</a:t>
            </a:r>
          </a:p>
        </p:txBody>
      </p:sp>
      <p:sp>
        <p:nvSpPr>
          <p:cNvPr id="4" name="文本框 3"/>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温度对于农作物的影响</a:t>
            </a:r>
          </a:p>
        </p:txBody>
      </p:sp>
      <p:pic>
        <p:nvPicPr>
          <p:cNvPr id="5" name="图片 4"/>
          <p:cNvPicPr>
            <a:picLocks noChangeAspect="1"/>
          </p:cNvPicPr>
          <p:nvPr/>
        </p:nvPicPr>
        <p:blipFill>
          <a:blip r:embed="rId2"/>
          <a:stretch>
            <a:fillRect/>
          </a:stretch>
        </p:blipFill>
        <p:spPr>
          <a:xfrm>
            <a:off x="4467860" y="4241800"/>
            <a:ext cx="3163387" cy="216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知识拓展：</a:t>
            </a:r>
          </a:p>
        </p:txBody>
      </p:sp>
      <p:sp>
        <p:nvSpPr>
          <p:cNvPr id="3" name="矩形 2"/>
          <p:cNvSpPr/>
          <p:nvPr/>
        </p:nvSpPr>
        <p:spPr>
          <a:xfrm>
            <a:off x="1016000" y="1475105"/>
            <a:ext cx="10160000" cy="10934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ctr"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农业上常用的界限温度</a:t>
            </a:r>
          </a:p>
        </p:txBody>
      </p:sp>
      <p:pic>
        <p:nvPicPr>
          <p:cNvPr id="2" name="图片 1" descr="4b368703345b4ab89e8486e3d335c17d"/>
          <p:cNvPicPr>
            <a:picLocks noChangeAspect="1"/>
          </p:cNvPicPr>
          <p:nvPr/>
        </p:nvPicPr>
        <p:blipFill>
          <a:blip r:embed="rId2"/>
          <a:stretch>
            <a:fillRect/>
          </a:stretch>
        </p:blipFill>
        <p:spPr>
          <a:xfrm>
            <a:off x="4003993" y="2912110"/>
            <a:ext cx="4184015" cy="3382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475105"/>
            <a:ext cx="10160000" cy="26816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农业上常用的界限温度有：</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0℃：日平均气温稳定通过0℃的初日，表示寒冬已过，土壤解冻，春耕开始。小麦、油菜开始返青，花草树木开始萌动。0℃终日，土壤开始冻结，田间耕作停止，越冬作物停止生长，草木休眠。0℃初日和终日之间的日数可作为农业耕作期。</a:t>
            </a:r>
          </a:p>
        </p:txBody>
      </p:sp>
      <p:sp>
        <p:nvSpPr>
          <p:cNvPr id="4" name="文本框 3"/>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知识拓展：</a:t>
            </a:r>
          </a:p>
        </p:txBody>
      </p:sp>
      <p:pic>
        <p:nvPicPr>
          <p:cNvPr id="2" name="图片 1"/>
          <p:cNvPicPr>
            <a:picLocks noChangeAspect="1"/>
          </p:cNvPicPr>
          <p:nvPr/>
        </p:nvPicPr>
        <p:blipFill>
          <a:blip r:embed="rId2"/>
          <a:srcRect t="17284" b="5497"/>
          <a:stretch>
            <a:fillRect/>
          </a:stretch>
        </p:blipFill>
        <p:spPr>
          <a:xfrm>
            <a:off x="4231640" y="4305300"/>
            <a:ext cx="3728816" cy="216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6000" y="1475105"/>
            <a:ext cx="10160000" cy="15760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lstStyle/>
          <a:p>
            <a:pPr indent="508000" algn="l" fontAlgn="auto">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5℃：春季或秋季日平均气温稳定通过或低于5℃的初日，与农作物及大多数果树恢复或停止生长的日期符合，所以日平均气温在5℃以上的持续期称为作物的生长期。</a:t>
            </a:r>
          </a:p>
        </p:txBody>
      </p:sp>
      <p:sp>
        <p:nvSpPr>
          <p:cNvPr id="4" name="文本框 3"/>
          <p:cNvSpPr txBox="1"/>
          <p:nvPr/>
        </p:nvSpPr>
        <p:spPr>
          <a:xfrm>
            <a:off x="996950" y="838835"/>
            <a:ext cx="5974080" cy="460375"/>
          </a:xfrm>
          <a:prstGeom prst="rect">
            <a:avLst/>
          </a:prstGeom>
          <a:noFill/>
        </p:spPr>
        <p:txBody>
          <a:bodyPr wrap="square" rtlCol="0">
            <a:spAutoFit/>
          </a:bodyPr>
          <a:lstStyle/>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知识拓展：</a:t>
            </a:r>
          </a:p>
        </p:txBody>
      </p:sp>
      <p:pic>
        <p:nvPicPr>
          <p:cNvPr id="5" name="图片 4"/>
          <p:cNvPicPr>
            <a:picLocks noChangeAspect="1"/>
          </p:cNvPicPr>
          <p:nvPr/>
        </p:nvPicPr>
        <p:blipFill>
          <a:blip r:embed="rId2"/>
          <a:stretch>
            <a:fillRect/>
          </a:stretch>
        </p:blipFill>
        <p:spPr>
          <a:xfrm>
            <a:off x="3599180" y="3227070"/>
            <a:ext cx="4993640" cy="3168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baa680c-f225-490b-ad9f-b64bd3cfba7a}"/>
  <p:tag name="TABLE_ENDDRAG_ORIGIN_RECT" val="416*327"/>
  <p:tag name="TABLE_ENDDRAG_RECT" val="514*153*416*327"/>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0ODk0NzM0ODU5OSIsCiAgICJJbWFnZSIgOiAiaVZCT1J3MEtHZ29BQUFBTlNVaEVVZ0FBQVE0QUFBTkhDQVlBQUFESGViTW9BQUFBQ1hCSVdYTUFBQXNUQUFBTEV3RUFtcHdZQUFBZ0FFbEVRVlI0bk96ZGVWZ1Q1OW9HOEhzQ0JFRlphcTBvdGJaYXErZlVWbVVpSXNVRlVUeGFzUjdYVmovY1YreHhxN2JVV2x6UUhxcXR1RlhGaGJydlc5MEFxeWk0VkZFREtDNUg2NEphRjF3Z0lBU3p2dDhmbU5USUlnT1lTY2p6dTY1ZVRTYVR6Sk9BTisrOHo4d0VJSVFRUWdnaGhCQkNDQ0dFRUVJSUlZUVFRZ2doaEJCQ0NDR0VFRUlJSVlRUVFnZ2hoQkJDQ0NHRUVFSUlJWVFRUWdnaGhCQkNDQ0dFRUVJSUlZUVFRZ2doaEJCQ0NDR0VFRUlJSVlRUVFnZ2hoQkJDQ0NHRUVFSUlJWVFRUWdnaGhCQkNDQ0dFRUVJSUlZUVFRZ2doaEJCQ0NDR0VFRUlJSVlRUW04S0pYWUF0OFBIeGNkVm9ORDBCdEFIUUhFQXRBRzhBc0JPMU1NdWhBNUFGNEFHQXN3Q09Pamc0N0VoS1Nzb1J0eXhTSEFxTzE4akh4OGREclZaUDR6aHVJQUJuc2V1eE1rckcyQnFwVkRvaktTa3BRK3hpaUNrS2p0ZEVKcFAxWTR3dEExQ040emkwYk5rU2JkcTB3VWNmZllSYXRXckIxZFVWOXZiMllwZHBFYlJhTFhKeWN2RGd3UU5jdUhBQlI0OGV4YWxUcDhBWUE0QmNqdU5HeXVYeWpXTFhTZjVHd1ZIeE9KN25wd0tZRGdCQlFVRVlOV29VYXRldUxXNVZWdWIrL2Z1SWlvckN2bjM3QUFBY3gwMlR5K1V6QVRCeEt5TUFCVWVGYXR5NHNkVFIwVEVhUUxDam95UDc4Y2NmdVRadDJvaGRsbFU3ZXZRb3Z2MzJXNlpTcVRnQTYxUXExYkNMRnkrcXhhN0wxdEhrWEFWNjU1MTNmZ1l3NHMwMzM4VFNwVXU1NXMyYmkxMlMxWHYzM1hmeHlTZWZjSW1KaWNqUHoyOXFiMjlmN2Y3OSt3ZkVyc3ZXMFlpamduaDVlWDNHY2R4dWQzZDN0bTdkT3M3VDAxUHNraXFWZS9mdW9YLy8va3loVUhBQVBrdE9UdDRyZGsyMmpFWWNGY0RiMi9zZHh0Z0JBRTV6NXN6aEdqZHVMSFpKbFk2TGl3c2FOR2pBeGNiR0FrQ25PblhxYkx4Mzd4NjFhMFVpRWJ1QXlrQ24weTBGOEVad2NERDgvUHpFTHFmUzh2UHp3Ly85My84QndCdlBQM01pRXRwVkthZG16WnA1U3lTUzAzWHIxc1dXTFZzZ2xVckZMcWxTVTZ2VitQenp6M0g3OW0wd3hyeFRVbExPaWwyVExhSVJSemxKSkpMdkFXRFFvRUVVR21ZZ2xVb3hjT0JBQUg5LzlzVDhhTVJSRHMyYU5Xc21rVWhTUER3OHNIdjNiamc0T0loZGtrM1FhRFQ0N0xQUDhQRGhRekRHbXFXa3BKd1R1eVpiUXlPT2NwQklKR01BSURnNG1FTERqQndjSEJBY0hBd0E0RGh1ck1qbDJDUUtqakx5OS9lM0I5Qk5JcEVnS0NoSTdISnNUdGV1WFNHUlNBRGdzOTY5ZTFOMzBNd29PTW9vT3p2N0V3QnZObXZXREs2dXJtS1hZM05jWFYzUnRHbFRBS2h4L2ZyMVQ4U3V4OVpRY0pRUngzSC9CZ0E2cEZ3OGhzL2U4TE1nNWtQQlVYWmRBUW9PTVJrK2U4YllaeUtYWW5Nb09NcWdXYk5tN2dBYVZLOWVIZSsrKzY3WTVkaXNkOTk5RjIrODhRWUFOSkRKWkc1aTEyTkxLRGpLd003TzdpTUFxRisvdnRpbDJEU080NHcvQTQ3alBoSzVISnRDd1ZFMlRRRGcvZmZmRjdzT20yZjRHVERHbW9oY2lrMmg0Q2liajRIS00rTFE2WFNZTm0wYTlIcTl5WEtsVW9ucDA2ZERwVktKVk5tckdZSkRyOWQvTEhJcE5vV3VYVmNHakxFUEFGamMvTVp2di8yR21UTm5sbnA5dVZ3T0FIanc0QUdTa3BJTXgwVVlyVisvSGlxVkNvNk9qaFZhWjBXcVc3Y3VBSURqdUE5RUxzV21VSENValRzQWl6dCtvMXUzYnVqYXRTc0FvRVdMRmtoTVRJU1RrNVB4OGFLV0FjQ2RPM2NLalo3dTNidUh6WnMzWS8zNjlkRHI5UmcyYkJqbXpKbURHalZxdlA0M0lzQUxQd04zTWV1d05SUWNaZU1HQUZXclZoVzdEaE1jeDhITzd1K0RLQ1VTaWNuOW9wWU5IandZbHk1ZEFzZHhhTldxRmZMejgzSG16Qm1FaDRjak9EZ1loZ3NTZGV2V0RULy8vRE4rL1BGSDg3eVpVbnJoWjBCZEZUT2k0Q2diaXd5T3NsaTFhaFdtVFpzR0h4OGZCQVlHb21QSGpwZ3padzdPbkRrRG5VNkhJMGVPNE9uVHA4akx5ME5PVGc3T25UdG5PR0xUSWxCd2lJT0NvMndxVFhBQXdKVXJWekJreUJCa1pHVEEwOU1USFRwMHdBY2ZmSUE2ZGVxZ1JvMGFxRjY5T3R6YzNMQm56eDVFUjBkajRjS0ZZcGRzVksxYU5jTk5DZzR6b3VDb1JHUXltY245MXExYkYxcm54V1VqUm94QS8vNzk4ZVRKRTlTdFd4Zng4ZkZvMkxBaG1qZHZqcUl1dE55NWMyZTBiOSsrNGdzblZvZUNvMnl5QWJ5Vmw1ZG5VUmZ2TVhSSjFHbzFmSDE5Y2ZyMGFaUDVESmxNaG1QSGpzSForZTh2bFR0MzdoeGNYRnlRbTV1TGt5ZFBHc05ISnBPaFpzMmFKcSt2VUNodzh1UkpNN3lUMHN2TnpUWGN6QmF6RGx0RHdWRTJ4dUI0ZnNpelJYbjA2QkZjWFYwTFRZd1dwV25UcHZqMDAwOHhjT0JBNU9ibVl2ejQ4UUFLcnJUMS9NTEFScjYrdnErbDN2TEl5OHN6M0tUZ01DTTZBS3hzc2dHVFgxcUxjdXJVS1FpNTB2cXdZY05RcTFZdHFOVnEzTHg1OHpWV1Z2RW9PTVJCd1ZFMkNnREl5Ykc4cS9QZnVIRURTNWN1UmQrK2ZVdjluTjkrK3cwS2hRS2pSbzFDU0VnSWJ0eTQ4Um9yckZndi9Bd1VZdFpoYTJoWHBRdzRqdnVUTWRiKzFxMWI4UGIyRnJzY285MjdkeU15TWhJalJvd285ZGMwYk5xMENWdTNic1d5WmN0UXMyWk5OR25TQlBYcjE0ZEdvMEczYnQxZWM4WGxkL3YyYlFBQVkreFBrVXV4S1JRY1paTUd3T0wrTW50NGVHRCsvUG53OHZJcTh2RVJJMFlVdWpicWUrKzloNVVyVitMTk45OEVBSHo0NFljQUNyb3Y4K2JOTTFsM3dvUUpyNkhxOHJsKy9Ub0FRQ0tScElsY2lrMmhxNXlYZ1V3bWE4VVlPOWE4ZVhNc1c3Wk03SEpzMm9nUkl5Q1h5eUdSU0ZxZFBYdjJoTmoxMkFxYTR5Z0RuVTUzQWJDOEVZZXRZWXdaZndhTXNRc2lsMk5US0RqS0lEVTFWUUhnV21abUptN2R1aVYyT1RicjFxMWJ5TXJLQW9CcmNybWN1aXBtUk1GUmRuc0I0T2pSbzJMWFliTU1uejNIY1h0RUxzWG1VSENVRVdQc040Q0NRMHlHejk3d3N5RG1ROEZSUm01dWJuOEFlSnlhbW1xUngzTlVkb1l6ZFFFOGZ2Lzk5LzhRdXg1YlE4RlJSZ2tKQ1ZvQWUvUjZQZmJ0MnlkMk9UWm43OTY5aGtzZDd0bTJiWnRPN0hwc0RRVkhPZWoxK2tWQXdTWDJOQnFOMk9YWURMVmFqZlhyMXdNQUdHT1djNDYvRGFIZ0tJZlUxTlJVQUhzeU1qSVFFeE1qZGprMkl5WW1CZzhmUGdUSGNidnBtK3JGUWNGUlRveXhtUUN3ZXZWcXFOVnFzY3VwOU5ScU5kYXNXUVBnNzgrZW1COTl5M2M1UFhqdzRGN3Qyclc5czdPekc2cFVLb3M4OWJ3eVdiQmdBWTRmUHc0QSs1T1RrK2VLWFkrdG9oRkhCYkN6c3dzQmtMVisvWHFjT0VGSFBiOHVKMDZjd0lZTkd3QWdTNnZWamhLN0hsdEc1NnBVRUo3bnV3TFk0Kzd1enRhdFc4Y1pyZzVPS3NhOWUvZlF2MzkvcGxBb09BQ2ZKU2NuN3hXN0psdEd1eW9WNVA3OSsxZHIxNjd0L3V6Wk05L2ZmLzhkTXBrTWI3MzFsdGhsVlFxWExsM0N5SkVqa1pXVnhRR1lsNXljdkVqc21td2RCVWNGcWw2OStoRjdlL3YzOHZQem04YkV4TEFQUHZpQXM3UnZlN00yUjQ4ZXhkaXhZMWx1Ymk0SFlKMUtwUnI3Nk5Fak9tNURaTFNyVXZFNG1Vd1d4aGliQVFCZHVuUkJTRWdJYXRldUxYWmRWdVgrL2Z0WXVuUXA5dS9mRHdEZ09HNnFYQzZmQllDSld4a0JLRGhlRzVsTTFvOHh0Z3hBTlk3ajBMSmxTN1J1M1JvZmYvd3hhdFdxQlZkWFY5amIwM1dVQUVDcjFTSW5Kd2NQSGp4QVdsb2FqaDA3aGxPblRvRXhCZ0M1SE1lTmxNdmxHOFd1ay95Tmd1TTE4dkh4OGRCb05GTUJEQUxnL0lyVmlTa2xnTlVPRGc3aFNVbEpHV0lYUTB4UmNKaUJqNCtQcTBhajZRbWdOWURtQUdvQnFBNmFZekxRQWNnRThBREFXUURISEJ3Y2RpUWxKZEhaZzRSWUdwN25HYy96TkdkQUJLTUR3QWdoZ2xGd0VFSUVvK0FnaEFoR3dVRUlFWXlDZ3hBaUdBVUhJVVF3T283RFJqUnAwcVNPdmIzOTl5OHRIdm44L3laZlI2ZlZhbWVkUDMvK0wvTlVScXdSQlllTjZOMjd0OTIxYTlmdWNoem5VZEo2akxHTUJnMGF2RTBYQUNZbG9TTVhiY1NsUzVmWTIyKy8vVDRLamx3dHlicjQrSGk2YkRzcEVjMXgyQkM5WHIrakZLdVZaaDFpNHlnNGJJaEVJa2xrakdXV3NNb1ROemUzUkxNVlJLd1dCWWNOa2N2bEdvN2pkcGV3eXU3blh6UkZTSWtvT0d3TXgzSEY3b3BJSkJMYVRTR2xRc0ZoWTdLenN3OEJLT3AwOVJ5RlFoRnY3bnFJZGFMZ3NESFhybDFUTWNhSzZwcnN2WGJ0bXNyc0JSR3JSTUZoZzRyWlhhSGRGRkpxRkJ3MmlPTzRPQlJjbXM5QXlYSGNBYkhxSWRhSGdzTUd5ZVZ5SllCWXczMk80MktlTHlPa1ZDZzRiQlJqekxoclVzb0R3d2d4b3VDd1VWS3BkTC9odHJPejgvNlMxaVdFRUNPZTUvZnlQTDlIN0RxSTlhRnZCTEp0T3ppT282dWNFOEhvdFBveThQTHlTdUk0cm9YWWRaQy9NY1lTVWxKUzJvbGRoNjJnT1k0eW9OQ3dQQnpIK1l0ZGd5MmhYWlZ5a012bFlwZEFBTWhrTXJGTHNEazA0aUNFQ0ViQlFRZ1JqSUtERUNJWUJRY2hSREFLRGtLSVlCUWNoQkRCS0RnSUlZSlJjQkJDQktQZ0lJUUlSc0ZCQ0JHTWdvTVFJaGdGQnlGRU1Bb09Rb2hnRkJ5RUVNRW9PQWdoZ2xGd0VFSUVvK0FnaEFoR3dVRUlFWXlDZ3hSSm9WQ0lYUUt4WUJRY1pwS2RuUTIxV20yeTdQNzkrNGlKaVNueGVXbHBhWVdXWGJseUJmbjUrUlZhMzRzdVg3Nk1SWXNXbFhwOXZWNlBuSnljVjY1SDEyaXRQT2hpeFdheWJ0MDZQSG55Qk5PbVRUTXVPMzc4T1BMeThrcDgzbi8rOHg4a0ppYWFMSXVKaVVHVktsVVFFaEpTYUgyWlRJWnExYW9WKzNxNXViazRlZklrcEZLcGNWbGdZQ0IwT3AzSmV2bjUrVGh5NUlqSnNzT0hEd01vQ0s0elo4N2d6cDA3dUg3OU9xNWZ2NDZPSFR0aTh1VEp4VzVYclZiamwxOStRZDI2ZFJFV0ZnWjdlM3Q0ZTN2RDA5T3owTG9LaGFMUWV5YVdoWUxEVEVKQ1FqQjY5R2pFeGNWaHdZSUZBSURIangralJvMGEyTEpsaThtNnc0WU5ROCtlUFUyV2pSMDdGcmR1M1RKWkZoY1haN3k5ZS9kdTQrMkRCdzlDcjllalNwVXF4bVVwS1NsbzJyUXB2TDI5QzlXbVVDaHc1c3laRXV2MzlmVTEzdFpxdGRCb05HaldyQm4yN05tRHhNUkVTS1ZTNkhRNnRHalJ3aVM0Y25OemNmcjBhVWlsVWtSRlJTRTBOQlJIamh4QllHQWduSjJkVGVvMmFOdTJiWW0xRVBGUmNKaUpuWjBkNXMyYkJ3Y0hCM1RxMUFucDZlbVlPM2N1RmkxYWhENTkrbUR6NXMyUVNQN2Vjd3dJQ0FBQTVPWGxJU0FnQUljUEg4YjI3ZHZ4OU9sVERCNDhHQUJ3OU9oUnhNYkdJaUlpd21SYmVYbDVHRFJvRUZhc1dJR2FOV3ZpOHVYTGlJaUl3T2JObXl2a3ZUUnUzQmlOR3pjR0FJU0hoNXVNWGdDWWpCWU1YMTJnVXFtZzErc1JHUmxwZko5S3BSSTlldlNva0pxSWVWRndtSkd6czdQeDlySmx5ekIwNkZBQXdQWHIxOEdZNlRjeEduWUwyclp0YTd6OTZhZWY0cnZ2dnNPelo4K1FsNWVIK2ZQbjQ2ZWZmaXEwbmFwVnF5STRPQmpUcDAvSDRzV0xNWC8rZkl3Y09kSWttRjVtQ0tyaXZMZ3JNM255WkZ5NmRBa2FqUVlhalFiZHVuVURBT3pjdWJQWTU4ZkZ4V0hObWpXWU0yY09HalJvWVB3OGlub09qVGdzSHdXSEdXemZ2aDJMRmkxQ2JtNnVjWUx3MEtGRFNFMU5OYTRURkJSa3ZDMlZTazJHOEd2V3JERzUzNjlmUCtQdHI3LytHZ0R3NjYrL3d0M2QzYmk4ZCsvZVNFaEl3SVFKRTZEVmF0RytmZnNTYTV3NWN5Wm16WnBsdlAvdzRVUFVyRm5UZU4vUjBSRVpHUm53OFBBd2puQ1dMbDJLdFd2WEdtdDdlWjdrUmQyNmRZTlNxVVJJU0FqMjd0MkxLbFdxUUtsVUdrT0hrRXFQNTNuRzh6d1RxcmpuOER6UHRGcXR5YktNakF5V2tKREFXclJvd1FZTUdNQWVQMzdNR0dNc0lTR0JUWnMycmNqWDBXZzBqT2Q1cHRQcEdHT00zYmh4Zy9FOHo0NGNPV0t5TFpWS1pmSzg1czJiTThZWU8zTGtDTk5vTkl3eHhtUXlHZnZ0dDkrTTYvVHUzWnZkdlh2WGVEOHpNNU1GQmdheUZpMWFzTysrKzQ0cGxVcW0xV29MdmNlWDM1dmhmVERHMkpJbFM0cDhIOHVXTFN0eWVYRU1Qdyt4Znk5c0NZMDRMTkRqeDQveCtlZWZvMlhMbHBCS3BXaldyQm1HRHg4T0FIajA2QkdxVktsU2FHNWc1ODZkVUNxVmtFcWx4bDJTTld2V29ISGp4bGkxYWhYYXRHbFQ1SzZLV3EyR3ZYM0JyMEZjWEp4eHpvUXhoaTFidHVEMjdkc1lNMlpNb2VmTm5Uc1hYYnAwd2ViTm0vSFJSeDloNHNTSldMaHdZWW52S3pNekUvdjM3OGVBQVFNUUZCUUVuVTZIN2R1M0crZEkxR28xcEZJcDFHbzFSb3dZSWZ5REkyWkR4M0dJb0hQbnppYi9BUVc3S29iN2t5Wk5Rbng4UENJaUlpQ1JTREJod2dUczNMa1RQajQrNk4rL1B3NGVQSWlkTzNlaVFZTUdHRFpzbUhHZUlDTWpBMisrK1NZQTRNaVJJN2gwNlJKV3Jsd0pOemMzckZtekJnQWdrVWlnMCttUW1KZ0l4aGd5TXpQaDZ1b0tvR0NpMDhuSkNZOGZQNFpVS3NYQ2hRdWgxK3VSbnA2T3AwK2ZHdXZmdTNjdlVsSlNqR0hXdDI5ZkRCdzRFQnpIbGZpK1UxTlRjZWpRSVFBRm5aelkyRmhvdFZyRXhzYWEzRllxbFJYNGFaUFhnVVljSW9pTmpUVzVMNVBKc0cvZlB0aloyUlg3SElWQ2diaTRPUFRvMFFOWldWbTRkdTBhcmw2OWl2Lys5Ny9HZGM2ZE80ZDY5ZXJoenAwN2lJaUl3T0xGaXlHVlNqRmx5aFQwNjljUGJkdTJSYlZxMVpDVGs0T3dzREFjUFhvVXQyN2RncWVuSnhRS0JZNGVQWXJzN0d4MDc5NGRhclVhaHc4ZlJrcEtDdmJzMldOeThOcjU4K2Z4d3c4L21FejIrdmo0bERqSFlhaVA1M21oSHhleFFEVGlNSU9zckN5TUh6OGVycTZ1V0xKa0NSNDllaVQ0TmR6ZDNiRnYzejQ0T1RtaFI0OGUrT3FycnpCcTFDampiZ1lBN04rL0gzNStmamg5K2pUR2pCbUREejc0QUFEZzRlR0JyNy8rR2lxVkNuWHExTUh4NDhkUm8wWU5BQVhIZDN6NDRZZjQ1cHR2c0dyVktqUnQyaFM3ZHUwQ1VIQ0FXdi8rL1JFWEY0ZmF0V3NidHpONThtUTBhOWFzMkZvREFnS00vNzNvMUtsVEZCeVZCSTA0ekNBcEtRbHVibTZJaVluQnlwVXJNWFRvVUR4OStoUjJkblp3Y0hCQXJWcTEwTGx6WjJnMEd1aDBPalJxMUFnTEZ5NUVibTR1SEJ3Y0FBQTVPVG40NDQ4L2NPYk1HYmk0dUNBZ0lBQS8vL3d6enA0OWkrSERoNFBqT055N2R3OUJRVUZGSGpuYXFWTW5BRUN2WHIwUUhoNk80T0JnNkhRNnhNYkc0cnZ2dmtOSVNBanM3ZTNCR0VOV1ZoYmMzZDB4ZCs1Y01NYWcwK21nVUNqZzVPUUVBQ1cyZFlHL1c4bkEzOGR4WkdSazRNYU5HNmhkdXpZQ0FnS1FuNStQZ0lBQTQzRXF3Ti9IcktqVmF1T3hLNFJVR2tLN0tqcWR6dGpwZUhtNVNxVmlTcVdTcVZRcWsrNUQrL2J0V2N1V0xWbGtaQ1NMalkxbDN0N2ViTkNnUVd6SGpoM0dya2hPVGc1YnNtUUo2OSsvUDJPTXNheXNyRkxWOC9EaFE2YlQ2VmhtWmlZYlAzNDgwK3YxakRIRzR1UGpXYXRXclppL3Z6Lzc5ZGRmMmNXTEY1bWZueC96OC9OalU2ZE9MZksxV3Jac2FmSit3c1BEVFI0UER3OW5PcDJPNWVYbG1YUjNLaEoxVmN5djVOa3NVaVRETDZrNVQ5ckt5OHREMWFwVmkzeE1yOWUvY2hUd3VvaTViUVBEcUNZNU9abCtuODJFNWppc1JIR2hBYng2MStGMUVqczBpRGpvcDA0SUVZeUNRMlJGbmFjaVZIWjJ0c21ac3NWNStQQmhvUlBpWnN5WWdZeU1ETUhiakk2T2hsNnZ4NlpObStpNEN4dEVYUlVSTWNZd2YvNThNTWJ3d3c4L3dNM05EZDdlM3FoWHIxNmhkVy9ldkZuc3FlOGFqUVlSRVJGd2QzZEh5NVl0aTkxZVFrSUM3dCsvYjd4Ly8vNTl4TWZINC92dnZ4ZGMrNnBWcXpCa3lCQndISWZWcTFkajlPalJBQXJPVi9ua2swOVF2MzU5QUVCNmVqcE9uanlKamgwN0dnOU9BNEJidDI3aGp6LytFTHhkWWhrb09FVEVjUnptejUrUEgzLzhFVnUzYnNYdzRjUGg3T3lNclZ1M0ZscjN4VE5HdmIyOTRlSGhBYURnSDMvdDJyWGg0dUppUEVuTnNBd29HQmtZMW8yTGk4TVhYM3lCUVlNR0lTTWpBOCtlUFlOR296RTV3UTR3UFVDdHVDRFRhRFRvMWF1WDhhQzFoSVFFckZ1M0R2YjI5bmpycmJld2FkTW1BREFlR1d0bloyZGNCcURRTm9sMW9lQVFrVTZuUTA1T0RxWk1tV0pjcGxRcTBhZFBuMExydnJ3N3NHL2ZQZ0FGRjlneDNEWW9hdG0xYTlkdzd0dzVMRnUyREIwN2RnUUF6Sm8xQzNYcTFNR2dRWU9LcmRIRnhRVWRPM1pFUWtLQ3lmTDMzbnNQYytmT2hhZW5KeVpQbm94cDA2YkIwZEVST3AwT2p4NDlRdCsrZlFIOGZlMVNuVTVuWEFZVW5MZENyQmNGaDRpU2s1TXhaY29VaElXRm9YWHIxZ0JRcWhFSFVIQWFmRnBhR2pRYVRhR2dlWEdaNGJWV3JWb0ZBTVlEeW9DQ1E4QzdkT2xTYkgxNnZSNzI5dllZTm13WWhnMGJadkpZYUdnby92ZS8vK0hDaFF2UWFyWEd3ODg1am9PWGx4ZWlvcUlBQUdGaFlkaTFheGQ4Zkh6UXBVc1hiTnUyRGVQR2pjUGl4WXRmL1FFUmkwVjk3ektveU9NNGpoMDdockN3TUd6WnNnVWVIaDd3OXZiR08rKzhVMmk5TzNmdUdPYzR2TDI5amJkOWZYMXg4dVJKazNWZlhuYjE2bFVNSERnUWFyVWFjcm5jZUpScVRrNk95YnpEaTJKalk1R1ptWWxSbzBaaDY5YXRDQW9LTWw3dnc5SFJFWjA2ZGNJZmYveUJHemR1WU9IQ2hYam5uWGNna1VpS3ZLTFhnd2NQVUt0V0xRQUZaLzVLSkJKVXIxNGROV3JVd1BMbHk4dndxWm1pNHppSVZTanI5VGlLazUyZHpSZ3J1SjdHN05tejJZd1pNNHlQR1c3UG1UUEhlSzBNdy9VekdDczRjck4zNzk0bS83MTROQ2RqakUyY09KR3RXYlBHcE9iVnExY1hlelNvUVdKaW9uSDduMzMybVhINVo1OTl4aDQ5ZXNSa01obGJzV0lGWTR5eEw3NzRndDI2ZGN1NFRsWldGdHUyYlJ2cjNyMDdPM3YyTEJzeVpBamJ0bTBieTgzTkxmMEhVMHAwNUtqNTBhNkt5REl6TTdGa3lSSk1tVElGd2NIQkNBME54Zmp4NHpGMTZsUUFRSHg4UEtaT25Rb3ZMeStFaG9aaTl1elpKbWZSN3QrL0g5V3JWemQ1emV6c2JKUDdJMGFNUU1PR0RZMFhTUVlLVG01TFRVMDFUbDYreURBNXVubnpadU4xTVI0K2ZJamc0R0FBd0p0dnZvbWxTNWVpVHAwNk9IejRNQm8wYUlDTWpBems1dVppOHVUSitQUFBQNUdUazRQQXdFQkVSVVdoWnMyYVdMSmtDWGJ0Mm9VeFk4WWdQejhmTldyVWdKdWJHNlpPblZyb21xWEU4bEZ3aU96OCtmTzRldlVxT0k3RGdBRURpdnllbFdmUG5tSGh3b1dZUG4wNnNyS3lqTmZQQ0FvS2drS2hNTG5FSDFCd05pNWp6RGloMmJCaHcwS3ZPV2ZPSEpOL3NFcWxFdVBHalVPVEprMEFGSnhVeC9NOFhGeGN3QmhEcDA2ZE1HM2FOTVRFeEtCaHc0Yll2bjA3dG0vZmpvVUxGMkxpeEltWU5Ha1M2dGV2ai9idDIrUG8wYU40NTUxM2tKeWNqT1RrWkd6YXRBbGZmZldWY1VKVXBWTGg5T25UK1BYWFh5azBpTzJveUYyVkJRc1dzTWpJU01ZWVkzcTluazJjT0pHMWFkUEcrSGliTm0zWXVuWHIyUFRwMHhsampDVWxKYkhCZ3djenhncE9LaHM3ZGl6YnRHbVQ4VVMxMk5oWTl1bW5uN0t6Wjg4V09hUm5qREdsVXNrKysrd3pGaEVSd2JLeXNsaGVYaDRiUEhnd1c3QmdnY242Zi83NXAvRUVPajgvUDhZWVk0Y09IV0pEaGd4aGVYbDU3SXN2dm1BM2I5NWtuVHQzTnJtc1lLZE9uUXJkZm5GWlVmZkxnM1pWekk5R0hDSkxTa295ZGl3NGpzT2NPWFBRcmwwN2szWDY5ZXRudkpETzZkT25qYU1DaVVTQzJiTm5ZOGFNR1RodzRBRHM3T3pnNk9pSTZPaG80MlJrVVp5Y25MQnUzVG9zWGJvVVBYdjJSSTBhTmRDeVpVdU1IVHZXWkwxNTgrWmh3SUFCeHZ0cXRScnQyN2VIbjU4ZmtwT1RrWmVYaC9mZWV3Ly85My8vaDRrVEoyTDE2dFZ3ZEhTc2tNK0ZXRFlLRGhGbFptYml5cFVyYU5xMEtYYnMySUdWSzFjQ0tEZ1QxakQza0plWFoyeVpNc2FnMStzeGI5NDhxRlFxWExod0FYLzg4UWN1WExnQVQwOVBhTFZhM0xsekI1czJiWUtYbHhmcTFhdG43SGE4ek5YVkZhR2hvZmozdi8rTi8vNzN2emh6NWd5dVhMbUNSbzBhQVNnSUNSOGZIM1RvMEFFQThLOS8vUXVmZnZxcHNaMnIwV2d3WWNJRUFBWEJWcWRPSFdOb1pHWm1Hby9aZVBGNERUcU9nOWkwaXRwVlVTcVZMRDQrdnRUclg3OStuWVdHaHJJTEZ5NndWcTFhc1dIRGhySG82R2lUYnNiTm16Zlo2dFdyMmRpeFkxbXZYcjJZVXFrMFB2Ynl0VElNZERvZDI3QmhBN3QwNlZMWjM4d0w3dHk1WTd4dDJJVjVjVmZtNVhYS2kzWlZ6SS82M21VZ3h2VTREQmhqNERnT09wMnV4R3VVMmhJNmpzUDg2T3hZSzJPNGtqaUZCaEVUQlFjaFJEQUtEa0tJWUJRY2hCREJLRGdJSVlKUmNCQkNCS1BnSUlRSVJzRkJDQkdNZ29NUUloZ0ZCeUZFTUFvT1FvaGdGQnlFRU1Fb09BZ2hnbEZ3RUVJRW8rQWdoQWhHd1VFSUVZeUNneEFpR0FVSElVUXd1bGh4T1JndVdVZUlyYUVSUnhrd3hoTEVyb0dZWW95ZEZyc0dRbXdDWFIyY2xCV05PQWdoZ2xGd0VFSUVvK0FnaEFoR3dVRUlFWXlDZ3hBaUdBVUhJVVF3Q2c1Q2lHQVVISVFRd2VqYnZXMUVreVpONnRqYjIzLy8wdUtSei8rLzdNV0ZXcTEyMXZuejUvOHlUMlhFR2xGdzJJamV2WHZiWGJ0MjdTN0hjUjRscmNjWXkyalFvTUhiMjdadDA1bXJObUo5N01RdWdKakhwVXVYMk50dnYvMCtnT2F2V0hWZGZIejhQblBVUkt3WHpYSFlFTDFldjZNVXE1Vm1IV0xqS0Roc2lFUWlTV1NNWlphd3loTTNON2RFc3hWRXJCWUZodzJSeStVYWp1TjJsN0RLN29TRUJLM1pDaUpXaTRMRHhuQWNWK3l1aUVRaW9kMFVVaW9VSERZbU96djdFSUNjSWg3S1VTZ1U4ZWF1aDFnbkNnNGJjKzNhTlJWanJLaXV5ZDVyMTY2cHpGNFFzVW9VSERhb21OMFYyazBocFViQllZTTRqb3NEb0h4aGtaTGp1QU5pMVVPc0R3V0hEWkxMNVVvQXNZYjdITWZGUEY5R1NLbFFjTmdveHBoeDE2U1VCNFlSWWtUQllhT2tVdWwrdzIxblorZjlKYTFMQ0NGR1BNL3Y1WGwrajloMUVPdEQzK1JtMjNad0hFZmZxMElFbzlQcXk4REx5eXVKNDdnV1l0ZEIvc1lZUzBoSlNXa25kaDIyZ3VZNHlvQkN3L0p3SE9jdmRnMjJoSFpWeWtFdWw0dGRBZ0Y5K2JjWWFNUkJDQkdNZ29NUUloZ0ZCeUZFTUFvT1FvaGdGQnlFRU1Fb09BZ2hnbEZ3RUVJRW8rQWdoQWhHd1VFSUVZeUNneEFpR0FVSElVUXdDZzVDaUdBVUhJUVF3U2c0Q0NHQ1VYQVFRZ1NqNENDRUNFYkJRUWdSaklLREVDSVlCUWNoUkRBS0RrS0lZQlFjaEJEQktEZ0lJWUpSY0JCQ0JLUGdJSVFJUnNGQkNCR01nb01RSWhnRkJ6RzdaOCtlRlZyMnYvLzlUNFJLU0ZuWlpIQTBhZEtrVHUvZXZlM0UydjdPblR0THRhd3N5dko5dHRldlh3ZGpyRnpiemM3T1JseGMzQ3ZYdTNmdkhycDA2UUtkVG1leWZQRGd3ZVhhZm5uMDd0M2Jya21USm5WRUs4QUtjV0lYSUFhZTU2TVlZLytXU0NTNzlIcjlEamMzdDRTRWhBU3RnT2N6b094Zk91M3Q3WTB6Wjg2VXVLeHo1ODU0OU9nUjNucnJMUUF3M3RicGRKQktwU2JQYmR1MkxiNysrbXVvMVdxTUhEa1NkZXZXUlZoWUdPenQ3ZUh0N1ExUFQ4OUNOU2dVQ2lRbUpvSXhockZqeDRJeGhoOSsrQUZ1Ym03dzl2Wkd2WHIxQ2ozbjVzMmJoZW8yZVB6NE1YcjI3SW5aczJlalpjdVd4YjczTFZ1MjRQTGx5M0J6YzBOQ1FvSngrZDI3ZC9IMjIyK2JyTHQ3OSs1aVgrZEZoaStkVGs1T0x2WHZzMHdtYzlEcjlXMGxFa2xQdlY3Zm5lTzQzNUtUazBlVjl2bTJ6bWEvclo3ak9BL0cyQ2lPNDBabFoyZG44ankvbStPNEhkbloyWWV1WGJ1bXFzaHQ3ZDI3RjdRU0JGMEFBQ0FBU1VSQlZFdVdMREhlMSt2MTZOeTVzOGs2THkrTGpZMUYyN1p0RVJzYkN3Qm8xYW9WWW1OamNmRGdRYVNtcHVMcnI3OEdBTVRGeFNFdExRMEFJSlZLRVJVVmhkRFFVQnc1Y2dTQmdZRndkbll1OGg5ZzI3WnREWjhENXMrZmp4OS8vQkZidDI3RjhPSEQ0ZXpzaksxYnR4YjdIS0FnNkR3OFBBQUE5Ky9mUiszYXRlSGk0b0paczJhWkxBT0E2T2hvNDdveE1UR1lOR2tTUHY3NFkweVlNTUg0ZXI2K3ZxVU9pckpxMEtDQm81dWJXd2ZHV0UrOVh0K040N2pxakRGd25FMysvU3dYbXcyT0YzRWNWeDNBWU1iWVlGZFgxeHd2TDY5OUhNZnQ0RGd1VGk2WEs4djcrbDI3ZG9XL3Z6K3FWYXNHanVNd2F0UW9SRVZGbWF4VDFMS2kxSzVkMjJTWDRNOC8vMFREaGcwQkFDcVZDbnE5SHBHUmtaQklDdlpDbFVvbGV2VG9VZXpyNlhRNjVPVGtZTXFVS2NabFNxVVNmZnIwS2JTdVVtbjZVZXpidHc5QXdUOTZ3MjJEb3BaZHZYb1Z0Mi9meHNjZmZ3d0FKblZwTkJyai9XclZxbUh0MnJYRjFpeUVUQ1p6Wm94MVlvejE1RGd1aURIbUNvRENvcHdvT0FwejVUaXVINEIrakRFbHovT3hqTEVkVXFsMGYxSlNVazVaWDNUbnpwMUlTMHZENk5HamtabVppYi8rK2d0MTZoVHNWZ2NHQnVMQWdRTklTRWpBc1dQSE1HN2NPTGk2dXByOEExYXBDZ1pCNzczM0hxNWZ2MjU4M2JTME5IejY2YWNBQ2tZZmE5YXN3Wnc1YzlDZ1FRTUFnTE96YzVIeko0YlJRM0p5TXFaTW1ZS3dzREMwYnQzYStKeFhqVGdBWU9iTW1VaExTNE5Hb3lrVU5DOHVNN3pXcWxXclRQN0JQbm55QkltSmlhL2NqbEErUGo2dWFyVzZDOGR4UFJsam5RRTRVMUJVTEtzT0RpOHZyeVNPNDFxOHhrMDRBK2pKY1Z4UGpVWURudWYzQWRoUmxoY2FPSEFneG93Wmc0RURCeUlxS3NvWUdnQ1FrNU1EaVVRQ2YzOS9PRGc0NE83ZHUzQjFkVFg1Qjl5cVZTc0FCWCtON2UzdGtabVpDV2RuWi96MTExK29YNzgrQUtCYnQyNVFLcFVJQ1FuQjNyMTdVYVZLRlNpVlNuVHIxcTNZdXJ5OXZSRVdGb2F3c0RCczJiSUZIaDRleFk1U1hoNXhoSVdGQVNnWVhid2NOQzh2UzB0TFEzcDZlcUhYSzJwa1UxWTh6dzhDMEZPajBRU1ZJU2hHOGp3L1V1aVRHR01KS1NrcDdZUSt6OXBaZFhDODV0QW9DdU00amdudFFQejU1NTlZc0dBQjNOM2RVYWRPSGFoVUtzeWNPUk5Iang0RkFHaTFXZ1FFQk1ETzd1OUd6OEdEQjRzY2NRQ0FqNDhQRWhNVDRlTGlncFl0VzVyOEZlL2J0eTg2ZHV5SUtsV3FBQUNHREJtQ2tKQ1FRalV0WDc3Y2VMdDE2OWJZczJjUFhGMWRvZFZxMGJ0M2J6eDc5Z3hUcDA0RkFJU0hoMlBxMUtuNDZhZWZvTlZxWVc5ZitOZm1WUUZ3NjlZdFRKbzB5VGczQTVSK1pGTmF6MzgyNVdzUENkK212em0zWnltc09qZ01oTXltQXdWZEZRQ2wrZXVpNURndVJxL1g3M0IyZHQ1LzRzU0pwOCtmdjFwb2pZTUdEY0pISDMyRVljT0dZZGV1WFpnNWN5WUFJRDA5SFQxNzlzVG8wYVBScTFjdmsrY1VOZUlBZ0U2ZE9pRWlJZ0pWcTFiRmwxOSthZktjek14TTdOKy9Id01HREVCUVVCQjBPaDIyYjk5dTdNU28xV3BJcFZLbzFXcU1HREhDK0p3bFM1Wmd5cFFwQ0E0T1JtaG9LTWFQSDI4TWp2ajRlRXlkT2hWZVhsNElEUTNGN05telRVSnUvLzc5cUY2OXVra2QyZG5aSnZlN2RPbFNhRjZob2tjY2NybDhEWUExZm41K0xrcWxzb3RFSXVuSkdQc1VCU1BIVjFrbXRLdGk2Szdab2tvUkhCVXNCOEJlQURzNGpqdFFFWk9qSDN6d0FUSXpNL0dmLy93SC92NysyTE5uai9HeHhNUkUxS3haRXlkUG5rU1BIajJNazVwRlNVNU9obEtwUkt0V3JlRGs1QVNkVG9kbXpacVpySk9hbW9wRGh3NWh3SUFCVUNnVU9INzhPTnEyYll2NCtIZ0FNTjcyOWZVMVB1ZjgrZk80ZXZVcU9JN0RnQUVERUJNVFUyamJ6NTQ5dzhLRkN6RjkrblJrWldYQjFkVVZBQkFVRkFTRlFvR2FOV3VhckorVmxRWEdtTEhsV3RTdVEwV1BPQXllQi94bUFKdWZUNDcrQzBCUEFGMEJ1SmJyeFFrQUNnNkRKd0IyU3lTU0hRcUZJcjZpMjdHblQ1L0c3Tm16OGVXWFg4TGYzeC9yMXEwRFVQQ1hmdTNhdFJnOGVEQ3FWS21DdFd2WFl0Q2dRY2pOelVWTVRBeWVQWHVHMGFOSDQ4YU5HM2oyN0JrMmJOZ0FMeTh2MUsxYkYzLzk5WmR4cnVQRnYvYm56cDBEei9PQzZqdC8vank4dkx3QUZCdy9jdmp3NFVMcmJOKytIVEtaRER6UDQvVHAwOFk1bWoxNzltRENoQW53OWZYRjU1OS9EbzdqRUJjWGgwV0xGaUU4UEx6RTdWYjBpS01vejROL0Y0QmREUm8wY0hSM2QyK3YxK3Q3QXVnRzRNM1h1dkZLekdhRGd6R1dBV0FuZ0IxdWJtNkpRZzRBRTZweDQ4Wll0bXdaYXRTb2dlVGtaTHp4eGh0NDh1UUp4bzBiaDMvODR4L28xNjhmT0k3RHVISGpvTkZvMExOblQ5eTZkUXZmZi84OUdqWnNpUHIxNjZOZHUzYVlPM2N1MHRQVE1XclVLUHpuUC85QmRuWTJ4bzBiaDhXTEZ4dEhBS2RPblNxMCsvSXFTVWxKR0Rac0dJQ0NrY0djT1hQUXJwM3BmRisvZnYyZ1Zxc0JGQVJoa3laTkFBQVNpUVN6WjgvR2pCa3pjT0RBQWRqWjJjSFIwUkhSMGRHb1ZhdFdpZHQ5WFNPTzRqei9neEFESU1iZjMzOWtkbloyV3hTTVJIcFExMFVZbXd3T3JWWTdxMUdqUmw5dTI3Wk45K3ExeTY5cTFhcFl1SEFoWW1KaUlKVktNWHIwYVBUdDJ4ZWZmUElKdnZ2dU8rUHV5YzgvLzR4WnMyYmgyMisvTlptOE5OaTNieDkrK3VrbmpCZ3hBbDI3ZGdWUWNHeUVvVk1EQURkdTNFRHQyclVSRUJDQS9QeDhCQVFFSUM4dkR3RUJBUUJndksxV3F4RVFFSUR0MjdmanlwVXJhTnEwS1hiczJJR1ZLMWNhMXpNY2tKYVhsNGN1WGJvQUFCaGowT3YxbURkdkhsUXFGUzVjdUlBLy92Z0RGeTVjZ0tlbko3UmFMZTdjdVlOTm16YkJ5OHNMOWVyVnd6dnZ2R095QzdadTNUcHMzNzY5Mkk2UFlmbnJQQ0RzK1IrS2VBRHh2WHYzSG5QbHlwWGFyMjFqeExMd1BNL0VtS0F5YkZjb25VNW52UDNYWDM4VnUxNU9UazZoWlo5Ly9qbUxpb3BpY1hGeEpzdTFXaTNidUhFajArbDBMQzh2angwNWNrUlFUVXFsa3NYSHg1ZDYvZXZYcjdQUTBGQjI0Y0lGMXFwVkt6WnMyREFXSFIzTmJ0MjZaVnpuNXMyYmJQWHExV3pzMkxHc1Y2OWVUS2xVR2g4N2VQQ2dvUHBLUSt6ZkEzTnYxeEpZOWZqTThFTVQybFdwcU8yVzlWd1ZhOGVlSDZhdDArbE11aXRpS2N1NUtoVkJyTjgvUzJDVFo4ZVM4akhNQjFoQ2FCQnhVSEFRUWdTajRDQ0VDRWJCUVFnUmpJS0RFQ0lZQlFjaFJEQUtEa0tJWUJRY2hCREJLRGdJSVlKUmNCQkNCS1BnSUlRSVJzRkJDQkdNZ29NUUloZ0ZCeUZFTUFvT1FvaGdGQnlFRU1Fb09BZ2hnbEZ3RUVJRW8rQWdoQWhHd1VFSUVZeUNneEFpR0FVSElVUXdDZzVDaUdBVUhJUVF3U2c0Q0NHQ1VYQVFRZ1N6eVMrZHJpaUdyeDRreE5iUWlLTU1HR01KWXRkQVRESEdUb3RkZ3kyaEVVY1pwS1NrdEJPN2hvcGd5MSthVE1xSFJoeUVFTUVvT0FnaGdsRndFRUlFbytBZ2hBaEd3VUVJRVl5Q2d4QWlHQVVISVVRd0NnNUNpR0JXY3dBWVk0eVY5SEJKeitVNGpnNXdJcVFDMFlpREVDSVlCUWNoUkRDcjJWVWg1ZE9rU1pNNjl2YjIzeGYxR00velVTL2UxMnExczg2ZlAvK1hlU29qMXNqcWdpTWdJS0RRc3R6Y1hFaWxVa2lsVXBQbDNidDN4NWd4WTh4Vm1rVnIxS2pSL1d2WHJ2MmI0emlQSWg0ZWFiakJHTXRvMUtqUmwrZlBuemRqZGNUYVdNMmtZWEdUb3p0MzdzU0dEUnV3WXNVS1ZLOWV2Y2puMHVSb0FabE10cFF4TnFxa2RSaGpTMU5TVWthYnF5WnJac3RuRjF2dEhJZEtwVUpFUkFTMmI5K085UFIwN04yN0Y5OTg4dzJ1WHIwcWRta1dTNi9YN3lqRmFxVlpoOWc0cXd5T3BLUWs5TzNiRjBxbEV0SFIwUUNBdm4zN29tWExsaGczYmh4Q1EwTngrL1p0a2F1MFBCS0pKSkV4bGxuQ0trL2MzTndTelZZUXNWcFdGUnczYjk3RTZOR2pNWFhxVklTRWhHRG16Smx3Y25JQ0FOaloyYUZIang3WXRXc1g2dGF0aTM3OSttSGV2SGtpVjJ4WjVISzVodU80M1NXc3Nqc2hJVUZydG9LSTFiS3E0SEJ6Y3dQUDg5aTFheGNDQXdPTnkvMzkvV0dZeHFoU3BRcSsvUEpMYk5pd0FlKysrNjVZcFZvc2p1T0szUldSU0NTMG0wSkt4V29tZFY2Y0hQWDI5b2FMaTB1eDZ6NTkraFFuVHB3d2RsbG9jdlJ2RFJvMGNIUjFkWDBJd1BXbGgzSnljbkpxWHJ0MlRTVkdYZGJJbGlkSHJhNGRDd0I2dlI1eGNYR0YycThHZFBYeDRsMjdkazNsNWVXMWorTzRmaTg5dEpkQ2c1U1dWZTJxa0lwUnpPNEs3YWFRVXFQZ3NFRWN4OFVCVUw2d1NNbHgzQUd4NmlIV3h5cDNWUUNnVzdkdVlwZGd0ZVJ5dVpMbitWZ0FQUUdBNDdnWXVWeXVmTVhUQ0RHeXl1RHc5L2ZIN05tellXOWZkUG1USjArR1JFS0RxWkl3eG5ad0hOY1RLUFdCWVlRWVdjMXM4Q3V1eDFFaTZxb1U1dVBqNDZyUmFMSUJ3TW5KeWZYRWlSTlB4YTdKMnRoeVY0WCtMTnVvcEtTa0hBRDdBT3lsMENCQ1djMnVTbEdqQmx0Ty9BcXlnK080TW8va2lPMmlFWWVONG5uK254ekgvY0FZVzgzei9EL0Zyb2RZRndvT0d5U1R5WG9ET00wWTgzeSs2TFNYbDFjdk1Xc2kxc1ZxZGxWSStjbGtNZ2ZHMkd6RzJBUUE4UFB6QXdDY09IR2lHc2R4MjJReVdTU0FiK1Z5dVViTU9vbmxveEdIalpESlpMVVpZL0VBSnRqWjJXSGl4SWxZc0dBQkZpeFlnSWtUSjhMT3pnNk1zYThZWS9IZTN0NjF4SzZYV0RZS0RodkE4M3hyeGxneWdOWTFhdFRBOHVYTDBhOWZQM0FjQjQ3ajBLOWZQeXhmdmh4dnZ2a21BTFRXNlhRcE1wbXNsY2hsRXd0R3dWRzVjVHpQVHdCd0JFQXRudWV4Y2VOR05HdldyTkNLelpvMXc4YU5HK0hsNVFVQXRSaGpDYytmU3gwclVnZ0ZSeVhsNStmbnd2UDhaZ0NSQU95Q2c0T3hkT2xTdzZpaVNEVnExRUJVVkJTQ2c0TUJ3QTVBSk0vem0vMzgvSXEvaGdHeFNSUWNsUkRQOC8vTXo4OC9EYUNQczdNelpzK2VqUWtUSmhSN2lQNkw3TzN0TVdIQ0JNeWVQUnZPenM0QTBDYy9QeitKV3Jia1JSUWNsWXloMVFyZ0gvWHExY082ZGV2UW9VTUh3YS9Ub1VNSHJGMjdGdlhxMVFPQWY0SmF0dVFGRkJ5VmhFd21jK0I1UHBJeHRoVkF0Y0RBUUt4ZHV4YnZ2ZmRlbVYrelhyMTZXTHQycmVFeWpZYVc3VnlaVE9aUVFXVVRLMFhCVVFrVTFXcU5pSWd3N0dxVWk3T3pNeUlpSXFobFMweFFjRmk1a2xxdEZZVmF0dVJsRkJ6V3E5U3Qxb3BDTFZ0aVFNRmhoY3JTYXEwbzFMSWxBQVdIMVNsUHE3V2lVTXVXVUhCWWtZcHF0VllVYXRuYUxnb09LL0E2V3EwVmhWcTJ0b21DdzhLOXpsWnJSYUdXcmUyaDRMQmc1bWkxVmhScTJkb1dDZzdMWlBaV2EwV2hscTF0b09Dd01HSzJXaXNLdFd3clB3b09DMklKcmRhS1FpM2J5bzJDdzBKWVdxdTFvbERMdG5LaTRCQ1pKYmRhS3dxMWJDc2ZDZzRSV1VPcnRhSlF5N1p5b2VBUWlUVzFXaXNLdFd3ckR3b084N1BhVm10Rm9aYXQ5YVBnTUtQSzBHcXRLTlN5dFc0VUhHWlNtVnF0RllWYXR0YUxnc01NS211cnRhSlF5OWI2VUhDOFJxVnR0Y3JsOG5Kdkt6czdHM0Z4Y2VWK0hiRlF5OWE2Mk80NCtUVjczbXJkQXFDMW5aMGR4bzhmajc1OSt4YnFtcWpWYXZ6eXl5K29XN2N1d3NMQ1lHOXZEMjl2YjNoNmVoWjZUWVZDZ2NURXhDSzNwOUZvRUJFUkFYZDNkN1JzMmJKY3RVZEdSaUltSmdZNU9UbjQ0SU1QOE8yMzMrTGpqejhHQUtTbHBXSFFvRUVtNi9mczJSUGZmZmNkTGw2OGlObXpaNFBqT0l3YU5RcSt2cjRBZ05UVVZHellzQUdwcWFuSXpzNUcxYXBWMGFoUkkwUkZSWm04anFGbDI2UkpFOHlmUHg4Nm5lNHJBTjdlM3Q1OXpwdzU4NkJjYjRvUUE1N25HYy96VE93NlhzYnpmR3VlNSsvelBNODZkdXpJVWxKU1dFbWVQWHZHeG8wYngzNy8vWGZHR0dOdDJyUXBjcjBYbHpkdjNweDE2ZEtGZGVuU2hmRThiN3hkMUxJSER4NlV1UDJYSFR4NGtHVm5aN09jbkJ3V0hoN09PbmJzeVBSNlBXT01zZlBuenpPZTUxbGVYbDZoNTRXRWhMRDc5Kyt6dkx3ODFyOS9mOFlZWTZ0V3JXS3RXN2RtVVZGUjdNS0ZDK3p1M2J2czBxVkxiTjI2ZFNYV2tKS1N3Z0lEQTluem4vRjlTMnpaV3Vydm56blFpS05pY1R6UGp3ZndFd0E3bnVmeDQ0OC9sdGcxVWFsVTBPdjFpSXlNaEVSU3NPZW9WQ3JSbzBlUFYyNXMzNzU5QUFCZlgxL2piWU9pbGdGQVJrWUdQRHc4U256ZEYrZGZPbmZ1akgzNzlvRXg5c3BqVEZ4Y1hKQ2VubzdxMWF2RHdjRUJTVWxKV0xWcUZWYXRXb1gzMzMvZnVKNm5weWYrK2MrUzV6OE5MZHR2di8wV0tTa3BocGJ0MThuSnlmTUIyT1EvVmt0Q3dWRkIvUHo4WFBMejgxY0M2QU1Bd2NIQkdETm16Q3U3Sm5GeGNWaXpaZzNtekptREJnMGFBQ2dZc3UvY3ViUFF1bTNidGpXNVAzUG1US1NscFVHajBhQlBuejRtajcyNGJPdldyY2JsZ3djUFJzZU9IVEZreUJDNHVyb1dXeGRqREJrWkdkaTBhUk42OSs1dERMV1NUSnc0RVhQbXpJRmFyY1ozMzMySGVmUG1vWC8vL2lhaElZU2haYnRvMFNLc1g3L2UwTEp0NmVUa05PekVpUk5QeS9TaXBFSlk5UUUzRmpaTVBBS2dIUURNbmoxYlVOZGswNlpOK1BYWFg3RjM3MTVVcVZLbFZITWMzdDdlT0hQbURJQ0MwY1hKa3lkTjFpMXFHVkF3bXRtd1lRTjI3OTZON3QyN28xKy9mbkJ5Y2pKWkp5a3BDYU5IandZQXRHN2RHblBteklGVUtnVmdPc2RSclZvMStQbjU0WnR2dm9HN3UzdWhiZm43KzJQUm9rWEcrWkh5T0hUb0VFSkRRdzEzanlRbkp3ZVUrMFhMeWZEN2w1eWNiTlgvanNyQ3FrY2NqTEVFanVQOHhhNmp2UHIyN1l1T0hUdWlTcFVxQUlBaFE0WWdKQ1NrMEhyTGx5OHY5alZlSG5FVXg5blpHY09IRDhmbm4zK09kZXZXb1cvZnZ1alhyNS9KODMxOGZIRG16Qm1rcDZkait2VHBtREZqQm43NDRRY0F3SWNmZm9nVEowN0F3Y0VCMTY1ZHc0d1pNekJ0MmpRc1dMQ2cwTGFlUFhzR1IwZkhVdFZGckl0VkIwZEtTa283c1dzd2VIRlhKVFEwdE5TN0tnQ1FtWm1KL2Z2M1k4Q0FBUWdLQ29KT3A4UDI3ZHVOZitYVmFqV2tVaW5VYWpWR2pCZ0JyVllMT3pzNzQvUDM3OStQNnRXcm03eG1kbloyaWR2a09BNVZxMVlGQU55OWU3ZlE0eEtKQlBYcjE4ZklrU1B4MVZkZlllYk1tWkJJSkxDenN6TnV1MUdqUnZqeXl5OHhZY0lFNlBYNlFyc3pucDZldUhyMUtobzJiUGpLejZBNFdxMFdDeGN1eElZTkd3eUx0cXBVcXFGbGZrRlNJYXc2T0N6SjgzM3VMM2llUHduZ3AvWHIxOXNiMnBPdk9xUThOVFVWaHc0ZHdvQUJBNkJRS0hEOCtIRzBiZHNXOGZIeEFHQzhiV2h2Wm1WbEdlY25nb0tDb0ZBb1VMTm1UWlBYek1yS0FtTU1DUWtKSnNzZlBIaUFqUnMzNHRDaFEramF0U3ZXckZrRE56ZTNFdXV6dDdjdmRvNURyVmJEMGRHeHlNZi85YTkvWWZYcTFRZ0lDQ2pUR2IrUEh6ODJUSTRDZ0JiQTE4bkp5UXRBazZPaW93UEFLaFpMVGs2ZXozRmNPd0FQVWxKUzBMZHZYNlNtcHBiNHBIUG56b0huK1ZKdjVPYk5tNmhUcHc0QVlNK2VQWkRKWk9qVHB3OTI3TmlCblR0M1lzU0lFWEIyZHNiY3VYTUxQWGZRb0VHb1hyMDZ0bTNiaHBDUWtFS2hjZVBHRGNURnhVR2xVdUhCZ3dkWXVYS2w0YUFzQU1EaHc0ZHg5KzVkNkhRNlhMaHdBUXNYTGtTM2J0MktySFBnd0lGd2NuTEM0TUdEa1ppWWlLZFBuMEt2MXlNakl3T3hzYkVsdnNlVWxCVDA2OWZQRUJyM09ZNXJSeDBWeTBFamp0ZEFMcGNmbDhsa1BHTnN5NU1uVDFvUEh6NGM0OGVQTC9hMCtWT25UdUhMTDc4czlldWZQbjBhVFpvMEFWQ3dTekY3OW16TW1ERURCdzRjZ0oyZEhSd2RIUkVkSFkxYXRRcGY2bUwzN3QwbHpqczRPVGxoN2RxMW1EWnRHcHlkbmRHaFF3ZDg5ZFZYeHNmVDB0SXdZOFlNS0pWSzFLeFpFMTI3ZHNYdzRjT0xmSzBxVmFwZytmTGxXTDU4T1diTm1vWE16RXdBZ0oyZEhUNysrR04wN3R5NTBITVlZOWk0Y1NQbXo1OFB2VjRQQUVmdDdPdytwd1BBTEl2TnpRYWIwL1BEcFg5a2pIMEZBSUdCZ1pnNmRhckpzRDBqSXdOQlFVSFl1SEVqUm80Y2llenNiTGk1dVNFbko4ZTRPMks0bloyZERWZFhWemc0T0dEZXZIbG8wS0FCTGx5NGdELysrQU8vLy80N1BEMDlvZFZxOGVqUkk3UnIxdzVlWGw2b1Y2OGUzbm5ublZLMVUxODNoVUlCdFZxTk45NTRBdzRPaFk4a1Z5cVZDQThQeDhHREJ3RUFqTEc1RW9sa3Nsd3UxNWk3MXRLdzVhNkt6YjFoTWNoa3N0Nk1zVjhCVkt0WHJ4NSsrdWtud3dsZFVDcVZPSDM2TlB6OS9VdjFXamR1M01EeTVjdlJ2MzkvakJvMUN2LzR4ei9nNit1TERoMDZvRzdkdWdDQTlQUjBKQ1ltSWprNUdmZnUzY1BhdFdzTHRWd3R6YzJiTnpGcDBpU2twNmNEUUM1amJIQktTc3Aya2NzcUVRVUhlZTJlbnlxK0E4QS9uWjJkTVczYXRES2ZJV3M0aWxPbjA1bDBWNnpWb1VPSGpMcy9BQzV6SE5kRExwZi9UK3k2WHNXV2cwUDg4YXVOU0U1T3Z1ems1T1FEWUt0U3FVUm9hQ2ptelpzSHJWWXIrTFVNOHlUV0hocGFyUmFSa1pFSURRMDFoTVpXbFVyVndocEN3OWJaWEZKYUFJN24rWEVvT0ovRjNzdkxxMVF0MjhxbU1yUmFhY1JCektsTUxkdktoRnF0MW8rQ1F5Unl1Znc0eDNFOGdHTlBuanpCOE9IRHNXSERCakJXZWYvdE1NYXdZY01HakJneEFrK2VQQUVLV3EyOFhDNC9Mblp0UkJnS0RoSEo1Zkw3SE1lMTV6Z3UwbkJxL2VUSmt3MzcrNVdLVXFuRTVNbVRFUmtaQ2IxZUQ4YllYSTdqT3REeEdkYko1dmJOTEZWSkxWdHJaNDJ0MXRLZ09RNGlPcmxjdmcxQUN3Q1hiOTY4aVFFREJ1RFFvVU5pbDFWdWhuTndub2ZHWlk3anZDdERhTmc2Q2c0TFVwRXRXN0ZScTdWeXM3a2hscFd3NnBadFpXaTFsZ2J0cWhCTFk3VXRXMnExMmdZS0RndG1UUzFiYXJYYUZnb09DMmNOTFZ0cXRkb2VtOXMzczJhVzJMS3RySzNXMHFBNURtSVZMSzFsUzYxVzIwWEJZV1Vzb1dWTHJWWmljME9zU2tTVWxxMnR0RnBMZzNaVmlEVXllOHVXV3EzRWdJTER5cG1qWlV1dFZ2SXlDbzVLNEhXMmJLblZTb3BpYy90bWxWMUZ0bXh0dWRWYUdqVEhRU3FOaW1yWlVxdVZsSVNDb3hJcVQ4dVdXcTJFRUk3bitmRTh6MnQ0bm1kRGh3NWxqeDgvWnNWNTlPZ1JHenAwS09ONW5qMS96bmpRN215eG5uOU9OdGxSb2hGSDVWYnFsaTIxV29rUUZCdzJvS1NXTGJWYVNWblFNTlNHdlB4ZHRuNStmZ0NBRXlkT0FMRDg3MnExTkxiY1ZiRzVOMHhNVzdiUEYxR3J0UXhzT1Rob1Y4VUd2ZEN5VFFPUVJxMVdJaFFGaDQxS1RrNitET0JqQUI5VHE1VUlSY0ZCQ0JHTWdvTVFJaGdGQnlGRU1Bb09Rb2hnRkJ5RUVNRW9PQWdoZ2xGd0VFSUVvK0FnaEFobUwzWUJ4RHhZeVJjaExmRU1XSTdqYk82UWFsSXlHbkVRUWdTajRDQ0VDRWJCUVFnUmpPWTRiRlR6NXMzeDl0dHZGL25ZM2J0M2NmYnNXVE5YWk5sb2pzZ1VCWWVOY25Cd3dPN2R1NHQ4ek5mWDE4elZFR3REd1dHak5Cb04rdlRwVSt4amhKU0Vnc05HT1RnNFlPdldyVVUrUmlNTzhpb1VIRFpLbzlHZ1c3ZHV4VDVHaWhZUUVGQm9XVzV1THFSU0thUlNxY255N3QyN1k4eVlNZVlxalpDSzkvSjNxQncvZnJ6WTcxZDUrVEd4YTdjRXhYMVdPM2JzWUQxNjlHQlBuandwOXZNVXUvYlhnVVljTnVUUFAvL0UyTEZqaTN6czRjT0hxRm16WnFIbHNiR3hyN3NzcTZSU3FSQVpHWW0wdERTa3A2ZGo3OTY5dUhqeElvWU5HNGFHRFJ1S1hSNGhGZVBsdjRLN2R1MWlpWW1KakRIR3RGb3Q0M25lcHY1aUN2WGk1M0hxMUNuV3ZYdDM5djMzM3pPbFVzbDRubWNxbFlydDJMR0RkZXJVaVgzenpUZnMxcTFiOVBrUjYvZmlMLzZUSjA5WVFFQ0FjWmZFRUJ5ZmZmYVp5WC9yMTYrblgvem5HR1BzeG8wYkxDUWtoSFhzMkpIOS92dnZ4cytUNTNtbTFXb1pZNHpsNStlelgzNzVoZm41K2JISXlFajYvSWgxTS95U1oyZG5zMEdEQnJIUTBGRFdzMmRQdG52M2J2Ymt5Uk1hY2J5Q0lYQlhyRmpCOHZMeVRENmZyNzc2aXVsME9wTmw2ZW5wYk1lT0haWDI4NnQwUjdTUm9qSEcyTVdMRi9ITk45K2dWYXRXQ0EwTnhaMDdkN0J5NVVySTVYSThlZklFVmF0V2hVUWlBV01NZXIwZVdxMFd4NDRkcTVSSFBncjFZZ0I0ZTN2RHhjV2wySFdmUG4yS0V5ZE9HTHNzOVBrUnE4VVlZM2w1ZWV6WXNXUEZqaXowZWozVDZYUk1vOUV3alVaakhINkxYYnNsZVBGek1zeHBGT2ZseDhXdS9YV2dyb29OY1haMlJxdFdyWXA5bk9NNGNCd0hpWVRPZlNRbG85OFFRb2hnTk9Ld0VTL3VaOHRrTW1mRzJDTUF6czhYS1RtT2Uwc3VseXZGcWM3NkZIZlVMU0dWR3MvejIzbWVaenpQTTVsTXRrM3NlaXpkeTEwVWpVWlQ3QnpIdDk5K2EvSzQyTFcvRGpUYmE2Tzh2THo2Y2h5M0VRQVlZMzFUVWxJMmkxMlRKU3RQQUZUR3Jnck5jZGdvcVZTNjMzRGIyZGw1ZjBuckVrS0lFYy96ZTNtZTN5TjJIZGJLc0tzbmRoMWlvTWxSMjdhRDR6aWIvTVVuNVVQQlVRWmVYbDVKSE1lMUVMdU9pc0FZQTgvenE4V3VvN3dZWXdrcEtTbnR4SzdEVnRBY1J4bFVsdENvVERpTzh4ZTdCbHRDSTQ1eWtNdmxZcGRBQU1oa01yRkxzRGswNGlDRUNFYkJRUWdSaklLREVDSVlCUWNoUkRBS0RrS0lZQlFjaEJEQktEZ0lJWUpSY0JCQ0JLUGdJSVFJUnNGQkNCR01nb01RSWhnRkJ5RkVNQW9PUW9oZ0ZCeUVFTUVvT0FnaGdsRndFRUlFbytBZ2hBaEd3VUVJRVl5Q2d4UkpvVkNJWFFLeFlCUWNWbWJ2M3IxUXE5V3ZkUnVYTDEvR29rV0xTbHpueElrVHlNbkpNZDdYNi9XWU9YTm1zZmNOOHZMeU1IcjBhRnk1Y3FYaUNpWm1SeGNyTm9QZmZ2dXR5SDlFeFNucElzaXBxYW5Jek16RXdJRURpM3hjSnBPaFdyVnF4VDQvTnpjWEowK2VoRlFxTlM0TERBeUVUcWN6V1M4L1B4OUhqaHd4V1hiNDhHSGo3VC8vL0JPTEZ5L0dzbVhMNE9MaUFzWVlmdnZ0TjRTRmhRRkFvZnVHWmVIaDRWQW9GS2hYcng1Ky92bG4vUGJiYjBYV2VmejQ4V0xmQXhGZnBmdE9TM013Zkh0WGFhOXl6aGlEWHE4SEFMUm8wUUtKaVlsd2NuSXlQdjd5TWpzN093Q0FUcWREaXhZdFVMdDI3UkpmLy83OSs4WmFaRElaVHA0OENiMWVqeXBWcWhqWFNVbEpRZE9tVGVIdDdWMG9PTHk5dlhIbXpKa1N0K0hyNjR1VEowK2FMSnMwYVJMYXRtMkxlZlBtQVFDeXM3UGg1dVptZk54dy85Q2hRNUJJSlBqNTU1OXgrUEJockY2OUdqVnIxaXh4ZTBJWXJuS2VuSnhzMXQ5bncrK0J1YmRyQ1dqRVlRWWN4eG5EQUFBa0VvbkovZUtXR2V6YnQ2L0UxL2YyOWphNW41ZVhoMEdEQm1IRmloV29XYk1tTGwrK2pJaUlDR3plWExIZksvM1RUeitCNHpoMDdkclZHSEtHVWNuTDkyZk9uSW1rcENTc1dMRUN4NDhmeDF0dnZZWFdyVnRYYUQzRWZDZzRyRURuenAxTGZOd3dtakdvV3JVcWdvT0RNWDM2ZEN4ZXZCano1OC9IeUpFaklaRVVQNlVWRUJCUTRqWmUzcFVCQ2dMUjRGVmY1dDZvVVNPTUhqMGFPVGs1K1Bubm4vSFRUeitWdUQ2eGJCUWNGazRpa1NBMk5yYkVkUll2WGx4b1dlL2V2WkdRa0lBSkV5WkFxOVdpZmZ2MkpiN0d6Smt6TVd2V0xPUDlodzhmbXV4T09EbzZJaU1qQXg0ZUhvaU9qc2JhdFd1aFZxdU51eTk2dmI3RVlPclRwdy95OC9NUkVoS0NVYU5Hd2R2Ykc2MWF0VEpaSno4LzMyUVhqdVk1TEJjRmh4bTgvRTFqUlEzUlgxdzJZc1FJakJ3NUVscXQxbVNlb2poZmZ2a2xBRUNyMVFJQTdPMExVQ1hKQVFBQUlBQkpSRUZVZnF5VEprMUNyMTY5TUhmdTNGZStocCtmSDBKRFE5R3FWU3ZZMjl1amVmUG1HRFZxRkxwMTZ3YWc0QisrWWRReGRPaFFEQjA2Rkw2K3Zzakl5RUJ3Y0RDQWd2QUlEQXcwZVYzRC9aaVlHSHo5OWRlNGZ2MDZldlhxQmFsVVdpZ1laRElaOXUzYkIzZDM5MWZXUzhSRndXRUdob2xMdFZvTlgxOWZuRDU5Mm1RK1F5YVQ0ZGl4WTNCMmRqWjVYbTV1cm5HeXNhVGRGVTlQVDBSSFIwT3BWRUlxbFJyLzhxOVpzd2FOR3pmR3FsV3IwS1pObXlKSEJHcTEyaGcwY1hGeGlJMk5SVVJFQkJoajJMSmxDMjdmdm8weFk4WVV1MjBQRHc4Y1BIZ1F4NDRkUTNSME5GYXZYZzNnN3ptT2d3Y1BBZ0JDUWtKUXZYcjFWMzFVeEVyUWNSeG05T2pSSTdpNnVoWTdDZnF5Qnc4ZXdOUFRFd0R3K1BGanhNYkdGdm92T2pvYWp4OC9CZ0JrWkdUZ3pUZmZCQUFjT1hJRWx5NWR3c3FWSytIbTVvWTFhOVlBS05qMTBlbDBTRXhNQkdNTW1abVpjSFYxQlFDRWg0ZkR5Y2tKang4L2hsUXF4Y0tGQzZIWDY1R2VubzZuVDUrV1dHdGNYQno4L2YyTGZieFBuejZDV3RMRXNsRndtTkdwVTZmUXVISGpVcTkvK2ZKbE5HellzTlRybnp0M0R2WHExY09kTzNjUUVSR0JIMzc0QVZLcEZGT21UTUg2OWV0eDQ4WU5WS3RXRFRrNU9RZ0xDd1BIY2JoMTZ4WThQVDJoVUNnUUZ4ZUg3T3hzZE8vZUhXcTFHb2NQSDBaS1NncUdEaDJLM056Y1lyZDc2TkFocEtXbG9YZnYzc1d1MDY1ZHV4TG5RSWgxb1ora21keTRjUU5MbHk1RjM3NTlTLzJjeE1SRWZQTEpKNlZlZi8vKy9mRHo4OFBwMDZjeFpzd1lmUERCQndBS2RpZSsvdnBycUZRcTFLbFRCOGVQSDBlTkdqVUFGQnpmOGVHSEgrS2JiNzdCcWxXcjBMUnBVK3phdFF0QXdlUmsvLzc5RVJjWFozSXNTVzV1THFaTW1RS3RWb3R0MjdaaHk1WXRXTEJnQWFwV3JWcnFXZzJVU2lYMGVqM3UzYnNIQUtVZWpSRngwUnlIR2V6ZXZSdVJrWkVZTVdJRS9QejhTdldjaXhjdjR2YnQyMmpac2lXQWdvbkhvS0NnUXV2cGREcElwVkk4ZlBnUTkrN2RRMUJRVUpGSGpuYnExQWtBMEt0WEw0U0hoeU00T0JnNm5RNnhzYkg0N3J2dkVCSVNBbnQ3ZXpER2tKV1ZCWGQzZDh5ZE94ZU1NZWgwT2lnVUNtUEh3M0RZKzVZdFd4QWRIWTA3ZCs1ZzFLaFJzTE96ZzcyOVBlenQ3YUhWYXVIaDRZRU9IVHJnM1hmZnhZb1ZLNG9jY2Z6d3d3K0lpNHNEQVBqNCtNREZ4YVYwSHlvaDFvYm5lY2J6UEN1dGt5ZFBzdVRrNUdJZmo0cUtZbXExMm1SWlZsWVdTMDFOTmQ3LzVaZGZpbnh1ZG5ZMlc3dDJyZkU1cGZIdzRVT20wK2xZWm1ZbUd6OStQTlByOVl3eHh1TGo0MW1yVnEyWXY3OC8rL1hYWDluRml4ZVpuNThmOC9QelkxT25UalUrWDZWU01aMU9WK2gxdFZvdHk4L1BaMCtmUG1WUG56NWx1Ym01TEM4dnorUzluVDE3MXVTNUdvMkdLWlZLcGxLcFNsVjdVUXcvRDdGK0Q4eTlYVXRnYzRmS1ZnU2hoNXlUMTRzT09UYy9tdU1naEFoR3dVRUlFWXlDdzBiTW5Uc1g2ZW5wUlQ1R3UxeEVLT3FxVkRLK3ZyNXdkM2VIU3FWQ3ExYXRFQjRlam4zNzltSGp4bzBtMTllb1dyVXF0bXpaQXJWYWpWOSsrUVYxNjlaRldGZ1k3TzN0NGUzdGJUenc3RVVLaFFLSmlZbm1mRHZFUWxGd1ZESjJkbmFJalkzRi9Qbno0ZUxpZ29zWEwyTHUzTG5vMkxFai92dmYvNExqT0J3OGVCQUhEaHdBQUVpbFVrUkZSU0UwTkJSSGpoeEJZR0FnbkoyZHNYdjM3a0t2M2JadFczTy9IV0toS0RncXFiTm56MkxNbURHWU5tMGFvcU9qRVJZV2h2RHdjSFRxMUFuejVzMURkSFEwQUVDbFVrR3YxeU15TXRKNG5JVlNxVVNQSGozRUxKOVlPQXFPU2lnckt3c0toUUkrUGo2SWlvcENqUm8xTUd2V0xBd1lNQUI3OXV6QnFGR2pqRWVDeHNYRlljMmFOWmd6Wnc0YU5HZ0FBSEIyZHNiT25Uc0x2UzZOT0lnQkJVY2xkUFBtVFZTdlhoMDVPVGs0Y2VJRWpoNzkvL2J1UHp5bU0vOGIrUHZNWkJJSnhZYjYxWllLMnZYdGFwTXpDU0toQk4rcjNkVmFQTGlpMkMyK0xNL1NkbFdqMS9aUlAvWnB0ZXIzWmZsYUhydU4ycUphS3RodjBaTEkramtaOFNPcUlrUWJJZVFuQ1ptWnpQMzhrY3cwazB3aWs4ek1tY2w1djY1cnI1MDU1OHprazVsNjV6NzNmZTc3Sk9QcTFhdUlqNC9IazA4K2lhMWJ0Mkx2M3IxNDdiWFhNSDc4ZUpTVmxXSG16Sm5ZdTNjdldyUm9nYkt5TXZ0MGVpSm5HQnpOa0N6TENBZ0lRSEp5TXU3ZnY0OFpNMmJZSjh2RnhzYmkyTEZqdUhMbGl2M1VKRDQrSHYvNW4vOXBYL3RqeXBRcG1EbHpacTMzM2JoeG8vZCtDZkpwREk1bTZxV1hYc0wzMzMrUGxKUVU3Tml4dzc3OTRjT0g5dGJFd29VTEFRQUZCUVhZdDI4ZkprK2VqQkVqUnFDaW9nSmZmUEdGZlVGams4bUV3TUJBbUV3bVRKOCszZXUvQy9rZUJrY3oxYkZqUnhnTUJvd2JOdzV0MjdiRmIzN3pHd0NWTFk2YUl5Wm56NTdGb1VPSE1IbnlaQlFWRmVIWXNXTjQ4Y1VYY2Zqd1lRQ3dQNDZPanZiNjcwRytpUmVBTlVPN2QrL0c5dTNiMGJWclYyelpzZ1ZkdTNhdDkvajA5SFRJc3V5bDZxZzVZSXVqbVlxTmpjWFFvVVB4elRmZjRMMzMzck52cjM2cU1udjJiQXdiTmd3blRweXdyMXRLMUJBTWptYm90Ny85cmYxeHpkT1NtcWNxdDIvZlJsWldGanAzN295NHVEZzhlUEFBY1hGeEtDMHR0ZDh5d2ZiWVpESWhMaTdPNFk1dXBFNE1qbWJHMVJXMEhudnNNU3hidGd5OWV2VmlJRkNEc1kram1YblVYSkthdHlRSUNRbXBkNUZoSW1jWUhFVGtNZ1lIRWJtTXdVRkVMbU53RUpITEdCeEU1RElHQnhHNWpNRkJSQzVqY0JDUnl4Z2NST1F5QmdjUnVZekJRVVF1WTNBUWtjc1lIRVRrTWdZSEVibU13VUZFTG1Od0VKSExHQnhFNURJR0J4RzVqR3VPTm9GZXIxZTZCQ0pGc01YUkNFS0lJMHJYUUk2RUVLZVVya0ZOMk9Kb0JLUFJPRVRwR3R4QmxtVUJBR2xwYVpMU3RaQi9ZWXVEaUZ6RzRDQWlsekU0aU1obERBNGljaG1EZzRoY3h1QWdJcGN4T0lqSVpRd09JbklaZzRPSVhNYmdJQ0tYTVRpSXlHVU1EaUp5R1lPRGlGekc0Q0FpbDNGYXZVbzgvL3p6VHdZRUJMem5iSjhzeXh1cVA3ZFlMSDg1ZCs3Y1Q5NnBqUHdSZzBNbG5uMzIyZHpNek16ZlNwTFUwY251R2JZSFFvamJ6ejc3N1A4K2QrNmNGNnNqZjhOVEZaWFl1WE5uaFVhaithb0JoMzY1YytmT0NvOFhSSDZOd2FFaVZxdDFWd01PYThneHBISU1EaFhSYURSSGhSQUY5UnlTMzZaTm02TmVLNGo4Rm9ORFJRd0dnMW1TcEQzMUhMTG55SkVqRnE4VlJINkx3YUV5a2lUVmVTcWkwV2g0bWtJTnd1QlFtZUxpNGtNQVNwenNLaWtxS2pyczdYcklQekU0VkNZek03TmNDSkhrWk5mZXpNek1jcThYUkg2SndhRkNkWnl1OERTRkdvekJvVUtTSlAwTFFGbTFUV1dTSlAyUFV2V1EvMkZ3cUpEQllDZ0RjTUQyWEpLay9WWGJpQnFFd2FGU1FnajdxVWtETHd3anNtTndxRlJnWU9BKzIrT1FrSkI5OVIxTFZCT0RRNlZPbmp4WkFpQUp3TjdVMU5SN1N0ZEQvb1d6WTlWdGx5UkpRdWtpeVArd3hhRlNzaXozQnZCL2hSQi9yM3BNMUdBTURoWFM2L1ZqQVp3QzBLVnEwNm1JaUlqL3BXQko1R2Q0cXFJaWVyMWVKNFQ0U0FqeEZnREV4TVFBQUZKVFUxdEprclJUcjlldkFERGZZRENZbGF5VGZCOWJIQ3FoMStzN0N5RU9BM2hMcTlWaTd0eTVXTDE2TlZhdlhvMjVjK2RDcTlWQ0NQRW5JY1RocUtpb1RrclhTNzZOd2FFQ3Npd1BGRUtrQVJqWXZuMTdiTnk0RVJNbVRJQWtTWkFrQ1JNbVRNREdqUnZScmwwN0FCaFlVVkZoMU92MXNRcVhUVDZNd2RHOFNiSXN2d1hnT3dDZFpGbkd0bTNiRUI0ZVh1dkE4UEJ3Yk51MkRSRVJFUURRU1FoeHBPcTFrbmRMSm4vQS95aWFxWmlZbU1jZVBIaXdDY0E0QUpnNGNTSm16NTZOZ0lENnU3VXNGZ3ZXcmwyTHJWdTMyamJ0Q0E0T25zWnJQV3FUWlZrQVFGcGFtdXIrSGFudUYxYURxdUhWTHdIOE1pUWtCTysvL3o2R0RSdm0wbnNjT25RSWl4WXRRbGxaR1FCY0FqQW1MUzN0a3Z1cjlWOXFEZzZlcWpRejFZWmFmOW05ZTNja0ppYTZIQm9BTUd6WU1IejY2YWZvM3IwN0FQUUdoMnlwR2daSE02SFg2M1d5TEs4UVF1d0EwR3I0OE9INDlOTlA4ZlRUVHpmNlBidDM3NDVQUC8wVXc0Y1BCd0Ria08xeXZWNnZjMVBaNUtkVTE4UnFqcXFHV3JjREdLalZhdkhtbTI4aVBqNGVrdVNlcjFjSWdYLys4NTlZdFdvVktpb3FBQ0JGcTlXT08zMzY5QzIzL0FBL3hWTVY4bHYxRGJXNkM0ZHNxU1lHaC85cThGQ3J1M0RJbG16NGhmdWh4ZzYxdWd1SGJDdXArVlJGZGIrd3YzUEhVS3U3cUgzSVZzM0J3Vk1WUCtLdW9WWjM0WkN0ZWpFNC9JQW5obHJkaFVPMjZxUzZKcGEvOGZSUXE3dW9jY2lXcHlya2s3d3gxT291SExKVkZ3YUhiL0w2VUt1N2NNaFdIZmhsK2hpbGgxcmRSUTFEdG1vK1ZWSGRMK3pMZkdtbzFWMmE4NUN0bW9PRHB5byt3dHREclVJSVBIejRFSVdGaGNqSnljSGx5NWR4K3ZScG5EbHo1cEd2dFZxdFdMSmtDYXhXcTlQOWh3OGZ4cnAxNndCd3lMYTVVbDFTK2hyYkFzSUEzZ0tBNE9CZ2hJYUdPblNBNXVUa09QeURqb3VMcS9VKzkrL2ZSMkJnSUFJREF4MjJqeG8xQ3JObno4Yjc3NytQNU9Sa1dDd1dtTTFtbU0yVjZ4R0hoSVFnT0RnWUxWdTJSRWhJQ0xwMTY0WVBQdmdBQlFVRkdEVnFWSzJmYy9Ub1VWZ3NGdlRyMXcrblQ1K0dSdVA0dDBjSWdRa1RKbURldkhtUVpkbSt2YXlzREFNSERyUS9seVRKN3hkR1ZuT0xRM1cvc0MrcFB0UUtBSFBuem5VNjFCb2RIWTNqeDQvWCtUNWZmdmtsUHZ2c00venRiMzlEYUdpbzAyUHk4L05SVmxhR29LQWdCQVVGb1VXTEZoZ3dZQUFPSHo2TXRtM2J1bFMzeVdUQ2dBRURuTFpPa3BLU2NQejRjU3hac2dRM2J0ekFsQ2xUN1B1S2k0c1JIQnlNQnc4ZTJEYVp0VnB0VjM4ZHNsVnpjUGhYajFzelVqWFV1Z05BcC9idDJ5TS9QeCs3ZCsvRzd0MjdheDFyYXgzVVZGNWVqaFVyVnVEOCtmTzRmdjA2OXU3ZGk0c1hMMkxhdEdsNDVwbG5ISTV0MTY2ZGJaaTAwYjcvL251OC92cnJBQ3BiRnRIUjBRQXFnMlQvL3YwSUNnckNsaTFic0hIalJpUW1KaUlqSXdQZmZ2dXQvZlY2dlI1SGp4N0YrZlBuOGM0Nzd5QS9QMTlYTldRNzFtQXdIR3RTY1VUTm5DVEw4bHV5TEZ0a1dSYlRwazBUZCsvZUZmMzc5eGQxY2JidnhJa1RZdFNvVWVLOTk5NFRaV1ZsUXBabFVWNWVMbmJ0MmlWZWV1a2w4YzQ3NzRqczdHejc4ZXZXclJPeUxEZm9mNDlTVWxJaVltTmo3YytIREJraTh2UHpSV0ppb29pTmpSVWpSNDRVZ3djUEZyZHUzWEo0blN6THdtS3hDQ0dFdUhQbmpwZzZkYXJ0WjFyOGNjalc5bmtwWFljUy9PcUw4bmYxRGJWR1JrYmlpU2VlY1BxNjZuMGMxNjVkdzdKbHkzRDE2bFc4L2ZiYnRrdTlvZGZyY2VyVUtXaTFXang4K0JDYk4yL0dQLy81VDR3Wk13WnZ2UEZHcmI0STIydnFPbFY1OGNVWEFWUzJKb1FRQ0FvS0FnQnMzNzRka2lSaDRzU0pPSGp3SUFCZzBLQkJTRXBLZ2s2bmc4Vml3Zno1OHhFWEY0Y3hZOFk0OU1jVUZ4ZWpUWnMyOXVkcjFxekJ3WU1IL1hiSVZzMm5LdVFsc2l6M2xtWDVraXpMSWpZMlZodzhlTkRoci9HeFk4ZnEvQXRmZlY5K2ZyNzQyOS8rSmtwTFN4Mk8rZE9mL2lRcUtpb2N0bDIvZmwzczJyV3J6dmVWWlZrVUZoYld1VjhJSWY3cnYvNUxmUFBOTnc3YnpwOC9MOGFORzJkLzNyOS9mL0h3NFVNaGhCQTdkdXdRYjd6eFJyM3ZXZFBCZ3dkRmJHeXNyZldSNFMvM3NsVnppNE45SEY2ZzErdkhDaUgrSDRCVzNidDN4eWVmZklLbm4zNGFWNjVjd1p3NWM1eStKaTh2RHgwNmRLaTEvY0NCQTVnMmJScWlvcUx3MkdPUE9leXJQbng3Nzk0OXBLYW1ZdlRvMFkydTIyZzA0dmJ0MjRpTGk4UEhIMzlzditQYjVjdVhFUllXQnFDeXI4TmlzVUNuMHlFckt3dkxseTlIUkVRRUprK2VqSkNRRUd6WXNBRXZ2L3l5MC9jL2NPQ0F2ZTRlUFhwZzNyeDV1SGJ0bW0zSTluV2owZmhGbzRzbmoySndlRkROZTdVT0h6NGNDeFlzUUVoSUNBQ2dWNjllOW44OHUzZnZSbWhvS0FZTkdvU0tpZ3IwN2R2WHZzOFpxOVdLZi8zclg3V0dYNnY5YlB2alRaczJZZjM2OVU2UEd6cDBxTlB0cDArZnhzcVZLekZseWhSb3RWcVVsNWNqTlRVVmd3WU5Rbkp5TWdZUEhnd0FlUERnQVhRNkhUUWFEVnExYW9XSkV5Y2lMQ3dNWVdGaDZOYXRHNERLRURRWURBN3ZIeFVWNWZEY05zdDI4ZUxGT0hqd0lPOWw2K01ZSEI3aXlxeldnb0lDckYyN0Zvc1hMM2JZUG5Ma1NJZm40OGFOdzJ1dnZlWnlMZE9tVGNPMGFkT2MxVmhuSDhlaVJZdncwMDgvSVRRMEZQdjI3VU5BUUFBT0hEaUFwNTU2Q2thakVVdVdMQUZRZVgyR0xRZzdkT2lBUC83eGp3QXErMFl1WGJxRUYxNTRvY0YxaG9TRTRNTVBQOFR6eno5dm0yWDdKd0JSVVZGUnpYcVdyVDlpY0hoQXphSFdqejc2cU00SmFpVWxKWmc3ZHk2aW9xS3djdVZLNU9mbkl6YTJja0xwbmoxNzNGN2J3NGNQb2RQcFVGSlNBZ0IxenJSOTVwbG5ZTEZZWURRYUVSb2FpdkR3Y055K2ZSdExsaXpCaEFrVEVCUVVCTFBaakV1WEx0bXZIY25LeXNKMzMzMEhnOEdBYytmT29WZXZYdGl5Wll0TDlkbG0yZjdIZi95SGJjaDJJSWRzZlErRHc3MGtXWmJmQkxBTWdGYVdaU3hkdXJUTzZ5Y3VYcnlJZDk1NUI3R3hzVWhJU01DUFAvNklUWnMyWWNPR0RRZ0lDRUJjWEJ3MEdnMkVFTEJhcmJCWUxQanFxNi9Rdm4xN0FMVmJKQTN4NFljZklpa3BDUURRdTNkdnRHN2QydWx4OGZIeHRiYXRYYnNXVnFzVlU2ZE9SV3BxS3ViT25ZdUFnQUM4L2ZiYkFJRHM3R3dVRkJSZy9QanhXTHAwcWNONzErem5xT3R5ZFJ2YkxOdjU4K2ZEYURUYVp0bk9TMHRMV3dWQWxSMlMxQXpGeE1ROEpzdnlkbHRQKzRvVks0VFpiSzUzTktHMHRGU2twS1RVdWQ5cXRZcUtpZ3BoTnB1RjJXeTJYd01oUk9Vb1NuM3ZQMy8rZktmN3k4dkx4ZjM3OTJ1TnlqUkVmbjYrS0M0dXRqODNtODIxUm5LY09YSGlSSzF0cDA2ZGF0RFBOSnZOWXNXS0ZkV3ZNOWtlRXhQejJLTy9FYzlUODZnS3g1L2RSSmJsYndFTUFZQ1BQdnJJNzJlMStwcERodzRoSVNIQjl2UTdWSDNXdmtDTjEzRndkaXhSRXdnaGppaGRneEpVbDVTZTBsd1c0UEUxRm9zRmE5YXN3V2VmZldiYnRLTzh2SHpxeFlzWDd5dFpsOW94T054TGttWDVEVlIyamdaRVJFVGdvNDgrYXZMa01rOTUxS3hicGQyOWU5ZldPUW9BRmdEejB0TFNWb09kbzRwamNIaUFYcStQRlVMc0JOQ3BYYnQyK1Bqamp4VmRMN1N1S3pmcnVqcDEwYUpGNk51M3I2ZkxxcGZSYUVSQ1FnTHk4L01CSUZlU3BIRWNqdlVkREE0UHFYNEJtRWFqd1p0dnZ1bHpLNVQ3WW90RENJRnQyN1poMWFwVnRpSGJaSzFXTzU0WGdQa1dkbzU2aU1GZ3lKVWthYWdrU1N1c1ZpdFdyRmlCZDk5OTE3YjJKamxSVmxhR2Q5OTlGeXRXcklEVmFvVVFZcmtrU2NNWUdyN0hkLzc4TldNMUo3a3RXN2JNdGdhbjEwUkhSOWM2TGNuSnlYR1l5bDl6aVVKdnVuYnRHdDUrKzIxY3YzNGRBTzRMSVRqSmphaHFXbjFHWGRQcVBjM1pZa0ExdDlXM21KQW4xWnhXcjlmcmY2bjA5MFgxNDZtS2w2U2xwVjBLRGc3dUIyQkhXVmtaRWhJU3NITGxTbGdzRnFWTFU0ekZZc0dLRlN1UWtKQmdPNFhiVVY1ZTN0ZGdNSHl2ZEcxVVA1NnFlSjhpUTdiUjBkRU9QNk9rcEFTbHBhVm8yN1l0Z29PREFRQzV1Ym0xcHI5N0NvZGFpUnBCcjlmSHlyS2NLOHV5R0Q1OHVEQWFqUjQ5SGFpK2lsaEtTb3FZTkdtU2lJeU1GTk9uVDdldkRWcmZLbVR1bEphV0pvWVBIMjQ3TmJuSis4c1N1VUN2MTNlV1pUbFpsbVVSR1JrcHRtN2RLcXhXcThmK3daYVdsb29QUHZoQXpKdzVVeFFWRlluKy9mdUxxMWV2aXZqNGVISGt5QkdQL1Z3YnE5VXF0bTdkS2lJakkyMmhjVFFxS3FxVDB0OERrZC9SNi9VNnZWNi8zRGJUTWlFaG9WRXpWK3RUWGw0dWR1N2NLVjU5OVZXSGNMSjFodDY1YzBkTW56NWR6SjQ5VzZTbnA3djFaOXVVbHBhS2hJUUUreXpYaUlpSVQvUjZ2VTdwejUvSXIrbjErckd5TE4rVFpWbU1HVE5HWkdWbHVlVWZyTmxzRnVQSGp4ZC8rY3RmUkY1ZW5zTys2cU1vVnF0VmZQMzExMkxVcUZFaU16UFRMVC9iSmlzclM0d2VQZG9XR3ZkNEMwZ2lOL0xVa0szSlpISzZmYzJhTlc1NS8vcHdxTFY1NHFpS2oya3VzMnc1cTdWNVkzRDRKcithWlZzVGgxcWJQNjNTQlpCenVibTVKN3AwNmZJZGdGL2Z1bldyMWY3OSs5R25UeDkwNnVUYmd4QkdveEV6Wjg1RVZsWVdVRG1yZFVSYVd0b09wZXNpOTJKdytMRGMzTndiWGJwMDJRYWc3NE1IRDdvbEpTV2haY3VXNk5PbmowL05zZ1YrbnRYNjV6Ly8yWFlWYUxKV3F4MSs1c3laREtWckkvZGpjUGk0M056YysxMjZkTmtxU1ZKTElVVDA4ZVBIY2UzYU5Rd1lNQUE2blcrTVpwYVZsV0hCZ2dYNDdMUFBJSVNBRUdLNVJxUDUzWmt6WjBxVXJvMDh3N2YrYkZHOWZHR1diVTJjMWFwT2JISDRrZHpjM0l6T25UdnZCaEJYVkZUMGVGSlNFcnAyN1dxL2o2dTNIVHAwQ0crKytTYnUzTGtEQUpja1NScVdscGFXckVneDVGVU1EaitUbTV0N055d3M3Rk9MeGRMRGJEWS9kK2pRSVpTVmxTRXFLZ29halhjbU8xc3NGcXhhdFFvclZxeUEyV3dHS29kYVgwbFBUNy9wbFFKSWNUeFY4VitLRE5seXFKVUF0amo4bXJlSGJEblVTallNRGovbmpTRmJEclZTVFF5T1pzQ1RRN1ljYWlWbjJNZlJ6TGh6eUpaRHJWUVh0amlhR1hjTjJYS29sZXJENEdpR21qSmt5NkZXSXBKa1dYNVRsbVd6TE10aTZ0U3A0dTdkdTNXdW5YSG56aDB4ZGVwVTI5b1pabG1XM3dSUFo4a0p0amlhdVlZTzJYS29sVnpCNEZDQitvWnNBWENvbFZ6R1pxaUtWQzBPdkZRSThTY0FpSW1KQVFDa3BxWUNnRzJvOVYyRHdXQldyRWp5Q3d3T0ZhbytaRnUxaVVPdDVCSUdoMHJKc3R3YndIWUFrQ1JwSEcrN1NFUU5ZcnZIaWRKMWtQL2hUYWVKeUdVTURpSnlHWU9EaUZ6RzRDQWlsekU0aU1obERBNGljaG12NDFBSklVU2poMTBsWDd2N0V5bU9MUTRpY2htRGc0aGN4dUFnSXBjRktGMEFLU015TWhKUFBQR0UwMzA1T1RrNGMrYU1seXNpSXA5VGM3V3YvdjM3MTdrU1dNMTlTdGRPdm9jdERwVXltODBZTjI1Y25mdUlpTmppSUxkaWkwT2x6R1l6Um80Y1dlYytJcUphTFk1ang0N1YyZUtvdVUvcDJzbjNzTVdoSWxldVhNR2NPWE9jN3N2THkwT0hEaDFxYlQ5dzRJQ255eUlpWDFXelZmSFZWMStKbzBlUENpR0VzRmdzUXBibE9sc2dTdGRPdm9jdERoVXFLQ2pBMnJWcnNYanhZb2Z0TmZzOHhvMGJoOWRlZTgyYnBaR2ZZSENvVEVsSkNlYk9uWXVvcUNpc1hMa1MrZm41aUkyTkJRRHMyYk5INGVySVgzRFdvMG9JSWNURml4Znh6anZ2SURZMkZna0pDZmp4eHgreGFkTW1HQXdHNU9mbm8yWExsdEJvTkJCQ3dHcTF3bUt4SUNVbGhiTmppZFJLQ0NGS1MwdEZTa3BLblgwWlZxdFZWRlJVQ0xQWkxNeG1zN0JZTE96aklLZjRsMFFsbWhJQWJIRlFUWndkUzBRdTQxOFNsWXFJaUlpWEpHa2JBQWdoNG8xRzQrZEsxMFQrZ3kwT2xRb01ETnhuZXh3U0VyS3Z2bU9KaU94a1dkNHJ5L0xYU3RkQi9vZlhjYWpiTGttU09HcENMbU1mUnlORVJFU2NsQ1NwcjlKMTBNK0VFRWVNUnVNUXBldFFDL1p4TkU0M3BRc2dSNUlrRFZhNkJqWGhxVW9qU0pKMERNQ1lCUXNXMUxtbUJYbkg3dDI3c1dUSkVraVM5SVhTdGFnSld4eU5JRWxTQ2dBWWpVYWxTMUc5YXQ5QmlwSjFxQTJEbzNFWUhEN0M5aDNZd3B5OGc4SFJDR0ZoWWVrQTd2MzAwMCs0ZS9ldTB1V28xcDA3ZDVDVGt3TUFKZDI3ZHorbmREMXF3dUJvaEowN2QxWUErRGZBVm9lU3FuMzIvNjc2VHNoTEdCeU54OU1WaGJGL1F6a01qa1lTUWpBNEZNYmdVQTZEbzVIYXRHbHpDb0RweXBVcnVIZnZudExscU02OWUvZVFtWmtKQUtiV3JWdWZWcm9ldFdGd05OS1JJMGNlQWpnamhNQzVjK3lYODdiMDlIUUlJU0NFT0YzMVhaQVhNVGlhZ05kektJZW5LY3BpY0RRTmcwTWh0czljcTlVeU9CVEE0R2lDaW9xS1ZBRGk0c1dMTUpsTVNwZWpHaWFUQ1JrWkdRQWdMQmJMdjVXdVI0MFlIRTF3OXV6WklnRG56V1l6TGw2OHFIUTVxbkhod2dYYi9XM1BWWDBINUdVTWpxYmo2WXFYc1g5RGVReU9wbU53ZUJtRFEza01qaWF5WFFpV25wNE9xOVdxZERuTm50VnFSWHA2T2dCT2JGTVNnNk9KakVialRRQlpwYVdsdUhMbGl0TGxOSHMvL1BBRHlzcktBT0Nxd1dESVZib2V0V0p3dUFFdlAvY2VucWI0QmdhSGV6QTR2TVQyR2R2Q21wVEI0SEFEcTlXYUFnQnBhV25nclZZOVJ3akI0UEFSREE0M1NFOVB2d0lncjZDZ0FELysrS1BTNVRSYk4yN2NRRUZCQVFEa25UMTdObFBwZXRTTXdlRWVBc0F4Z0tjcm5sU2pmNE5OT3dVeE9OeUgvUndleHZWRmZRZUR3MzBZSEI3R0VSWGZ3ZUJ3azlhdFc2Y0R1TThGakQyajJzTEU5Nm9XaXlZRk1UamM1TWlSSXhad0FXT1A0Y0xFdm9YQjRVYThFTXh6ZUpyaVd4Z2M3c1hnOEJCZXYrRmJHQnh1MUtKRmkxTUF6SjVhd0ZnSWdZY1BINkt3c0JBNU9UbTRmUGt5VHA4K2pUTm56anp5dFZhckZVdVdMS2x6SXQ3aHc0ZXhidDI2V3R0SGp4N2Q0TWw3MGRIUkRUck9WZFVYSnE1YUpKb1V4cHRPdTlIeDQ4Y2Z5TEo4V2dneDROeTVjNGlKaVduUys3My8vdnRJVGs2R3hXS0IyV3kyTFY2RGtKQVFCQWNIbzJYTGxnZ0pDVUczYnQwUUdSbUpnb0lDakJvMXF0YjdIRDE2RkZhckZidDM3OGFmLy96bld2dUZFTmkwYVJQbXpadFhhMTkyZG5hdHEyRmZmdmxscC9XYVRDYW4reFl0V29TK2ZmczI2SGQyaGdzVCt4NEdoNXRKa3BRaWhCaVFscGJXNU9DWU0yY09wazJiaHFDZ0lBUUZCYUZGaXhZWU1HQUE5dTdkaTdadDI5WTZQalEwRkVlUEhuWDZYbGFyRlpJa1FhT3AzY2pjdDI4ZndzTENFQjRlanV2WHIyUEtsQ2tPKzRjUEgrN3cvTnR2djNYNk02S2pvM0hnd0lHRy9ub054djROMzhQZ2NETWh4REVBQ2U3bzUyalhyaDNhdFd2WHBQZjQvdnZ2OGZycnI5dHFzNTlPbUV3bTdOKy9IMEZCUWRpeVpRczJidHlJeE1SRVpHUmtPQVNEWHEvSHdZTUhvZFZxbTFSSFU5ZytTNDFHYzB5eElzZ0JnOFBOekdaenFrNm5FeGtaR1pMSlpFSmdZR0NqMyt1dmYvMHJObS9lWEd2NzBLRkRhMjB6R0F4TzMrT1h2L3dsamg4L2pudjM3dUhYdi80MVVsSXEvMmpIeGNWQnA5TWhLU2tKZVhsNW1EcDFLb3FMaS9INTU1ODNxTGJvNkdoMDZOREJZWnZaYk1iSWtTUHR6M055Y2hyVS8xS2Y4dkp5MjNxdW9tcHhhUElCREE0M08zLytmS0VzeXhmTVpuT2ZDeGN1UUpibFJyL1hyRm16TUd2V0xJZHRlcjBlaHc4ZmRucXE4dUtMTHdLb2JFMElJUkFVRkFRQTJMNTlPeVJKUW9zV0xlekhXaXdXQkFRRVlNeVlNUmc1Y2lUbXo1K1BTWk1tb1dQSGpvaUxpM040Mytxbkt1dldyVVB2M3IwQkFIdjI3SEU0TGpvNjJtR2JPenBMTDF5NEFJdkZBZ0RudVRDeDcyQndlRVlLZ0Q1R283Rkp3ZUVxVy8vRzlPblRNWGJzV0lkLzhCY3VYRUJvYUtqOXVkbHN0dmVkN055NUV6cWREbVBHakFGUWR4K0dFdGkvNFpzWUhCNGdoRWlSSkdtV0V0ZHpHSTFHM0w1OUczRnhjZmo0NDQ4eGQrNWNhTFZhWEw1OEdXRmhZYmI2WUxGWW9OUHBrSldWaGVYTGx5TWlJZ0tUSjA5R1NFZ0lObXpZVU9mYkxsWTFBQUFRWGtsRVFWVElTZlhPenhFalJ0Z2ZsNVNVd0dReVllalFvUWdPRGdZQXQ5eHJoc0hobXhnY0htQzFXbE8wV3ExOUFXTm5JeG1Qc21uVEpxeGZ2OTdwUG1kOUhBQncrdlJwckZ5NUVsT21USUZXcTBWNWVUbFNVMU14YU5BZ0pDY25ZL0Rnd1FDQUJ3OGVRS2ZUUWFQUm9GV3JWcGc0Y1NMQ3dzSVFGaGFHYnQyNkFRRHk4dkpxOVp0RVJVWFpIMy95eVNmMlVhTmp4NDVoNDhhTnVIVHBFbnIyN0luRml4ZWpZOGVPU0UxdFdwZEVSVVdGL2I2OHZQQ0xWRUd2MTJmSnNpd3VYYm9rM0VtV1pWRllXT2gwMzhLRkM4V1FJVU5FY25LeVNFcEtFaDk4OElHWVAzKyt5TXJLRWdNSERoVEZ4Y1ZDQ0NIdTNMa2poZzRkV3V2MTVlWGw0dXpacy9hZlUxTmtaS1REODlMU1V2SEJCeCtJbVRObmlxS2lJdEcvZjM5eDllcFZFUjhmTDQ0Y09kTFVYMVZrWkdRSVdaYUZMTXRYbGY0K3lSR3ZIUFVjdDExKy92RGhRMVJVVktDd3NCQUFJRW1TMCtPZWVlWVp4TVRFd0dnMG9yQ3dFT0hoNFhqMjJXZXhaTWtTVEpnd0FVRkJRVENiemJoMDZaSzl2eU1yS3d1Yk4yL0dyRm16RUJjWGgxV3JWajJ5SHBQSmhDKysrQUx4OGZIbzJyVXIxcTFiaHpadDJnQUF3c0xDc0diTkdtemJ0ZzF6NXN5eHR4Z2FnNWVaK3k2ZXFuaE9Db0RKUnFNUjhmSHhUWHFqRHovOEVFbEpTUUNBM3IxN28zWHIxazZQYy9aejFxNWRDNnZWaXFsVHB5STFOUlZ6NTg1RlFFQUEzbjc3YlFDVlY0WVdGQlJnL1BqeFdMcDBxY043MSt6bnNGcXRzRmdzbUR4NU12cjA2WU5ObXpiaDhjY2ZyL1V6Mjdkdmp3MGJOaUFwS1FrTEZ5N0VzbVhMMEtOSEQ1ZC9iL1p2a09wRVJrWStLOHV5R0Rac21MQmFyVTFxc3BlWGw0djc5KytMMHRKU2wxK2JuNTl2UDBVUlFnaXoyU3dxS2lvZStib1RKMDdVMm5icTFDa2hoQkFtazhucGE5YXNXZU55ZlhXeFdxMWk2TkNoUXBabDhjSUxMenlqOVBkSmpweTNlY2tkSkZtV2J3SG84T1dYWDlvN0hhbGhzck96TVhyMGFBRElTMHRMNndTdU1lcFQyTWZoT1Z6QXVBbTRNTEZ2WTNCNEZvT2prYXA5WnB5ZjRvTVlIQjRrcWtZRHpwNDlxM1FwZm9jZG83Nk53ZUZCYmRxME9Rc3VZT3l5YWdzVDM2OWFCSnA4RElQRGc0NGNPV0lSUWh3SGVMcmlpdW9MRTFjdEFrMCtoc0hoWVJxTmh1dVF1b2dYZnZrK0JvZUgyZTQ2eHVCb09QWnYrRDRHaDRmcGRMcVQ4T0FDeHMxTnRZV0p6VldMUDVNUFluQjQyUEhqeHg4QU9DT0VhTks4RGJXd0xVd000SFRWWjBjK2lNSGhIU2tBa0phV3BuUWRQbzgzbHZZUERBN3ZZRDlIQTdGL3d6OHdPTHpBYkRhbkFoQVpHUmx1V1JXcnVlTEN4UDZEd2VFRjU4K2ZMd1J3d1d3MjQ4S0ZDMHFYNDdPNE1MSC9ZSEI0aWFpODN3cFBWK3JCK1NuK2c4SGhQZXpuZUFSZStPVS9HQnhlVWxGUmtRTEF2b0F4T2FxK01MSFZhbVZ3K0RnR2g1ZWNPM2Z1SndEWHk4cks4TU1QUHloZGpzLzU0WWNmVUZaV0JrbVNycVducCtjb1hRL1ZqOEhoWFR4ZHFRT0hZZjBMZzhPN0dCeDFZSEQ0RndhSEYxV2Y4RloxV1RXaDhzNXl2R0xVdnpBNHZNaGdNRndHY0tlZ29BQTNidHhRdWh5ZmNlUEdEZHM5WS9MT25EbkREaUEvd09Ed0xpNWc3RVNONnpmWUZQTUREQTd2WXo5SERlemY4RDhNRGkrelhkekU0UGdaZzhQL01EaThyR29CNDlLY25CemN1WE5INlhJVWw1ZVh4NFdKL1JDRHc4dXFGdC9sQXNaVnFsMW1mcHdMRS9zUDNnSlNBWHE5Zm9FUVlwSFNkZmdTU1pJV0dBeUdKVXJYUVEzREZvY3l2Z0xBQlVoL2RnL0FicVdMSUtJR2tHVlp5TExNNFU5eUdWc2NST1F5QmdjUnVZekJRVVF1WTNBUWtjc1lIRVRrTWdZSEVibU13VUZFTG1Od0VKSExHQnhFNURMT1ZWR0o1NTkvL3NtQWdJRDNhbXllVWZYLy8xMTlvOFZpK1V2VnF1eEVUakU0VkdMczJMSGF6TXpNSEVtU090WjNuQkRpZHMrZVBaL1l1WE5uaGJkcUkvK2pWYm9BOG82TWpBenh4Qk5QOUFBUStZaERFdzhmUHB6a2packlmN0dQUTBXc1Z1dXVCaHpXa0dOSTVSZ2NLcUxSYUk0S0lRcnFPU1MvVFpzMlI3MVdFUGt0Qm9lS0dBd0dzeVJKZStvNVpBOVg0YUtHWUhDb2pDUkpkWjZLYURRYW5xWlFnekE0VkthNHVQZ1FnQkludTBxS2lvb09lN3NlOGs4TURwWEp6TXdzRjBJNEd6WFptNW1aV2U3MWdzZ3ZNVGhVcUk3VEZaNm1VSU14T0ZSSWtxUi9BU2lydHFsTWtxVC9VYW9lOGo4TURoVXlHQXhsQUE3WW5rdVN0TDlxRzFHRE1EaFVTZ2hoUHpWcDRJVmhSSFlNRHBVS0RBemNaM3NjRWhLeXI3NWppWWpzWkZuZUs4dnkxMHJYUWY0blFPa0NTRkc3SkVuaURabklaWnhXN3dYOSt2VnJiVGFieHdBWWhNclpxWjBBL0FLY25XeFRBYUFRd0MwQVp3QWs2M1M2WFNkUG5uUjJvUnI1QUFhSEIvWHIxNitqeVdSNlg1S2szd0VJVWJvZVAxTW1oUGhIWUdEZ29wTW5UOTVXdWhoeXhPRHdFTDFlUDBFSThkOEFXa21TaFA3OSsyUFFvRUg0MWE5K2hVNmRPcUYxNjlZSUNPQ1pJZ0JZTEJhVWxKVGcxcTFidUhEaEFwS1RrM0hpeEFrSUlRRGd2aVJKTXd3R3d6YWw2NlNmTVRqY1Q1SmxlUUdBaFFBd1lzUUkvT0VQZjBEbnpwMlZyY3JQNU9ibVlzT0dEVWhLcXJ3NlhwS2s5dzBHd3hJQTdKUHhBUXdPTjNydXVlY0NnNEtDTmdPWUdCUVVKSll1WFNvTkdqUkk2Ykw4V25KeU11YlBueS9LeThzbEFJbmw1ZVhUTGw2OGFGSzZMclZqNTV3YlBmWFVVNThBbU42dVhUdXNYNzllaW94ODFDcDk5Q2pkdW5YRGdBRURwS05IaitMQmd3Y3ZCQVFFdE1yTnplWGw4UXBqaThOTklpSWlYcFVrYVUvYnRtMUZZbUtpMUtWTEY2VkxhbFp1M3J5SlNaTW1pYUtpSWduQXEybHBhWHVWcmtuTjJPSndnNmlvcUtlRUVQOERJUGpqanorV25udnVPYVZMYW5ZZWUrd3g5T3paVXpwdzRBQUF2UFRrazA5dXUzbnpKb2RyRmNKTHp0MmdvcUppUFlCZlRKdzRFVEV4TVVxWDAyekZ4TVRndGRkZUE0QmZWSDNtcEJDZXFqUlJlSGg0bEVhak9kVzFhMWRzMzc0ZGdZR0JTcGZVckpsTUpvd2ZQeDQzYnR5QUVDTEthRFNlVWJvbU5XS0xvNGswR3MxN0FQRDczLytlb2VFRmdZR0IrTjN2ZmdmZzU4K2V2STh0amlZSUR3OFAxMmcweG80ZE8yTFBuajNRNlhSS2w2UUtack1acjc3Nkt2THk4aUNFQ0RjYWplbEsxNlEyYkhFMGdVYWptUTBBRXlkT1pHaDRrVTZudzhTSkV3RUFraVROVWJnY1ZXSndOTkxnd1lNREFJelVhRFFZTVdLRTB1V296aXV2dkFLTlJnTUFyNDRkTzVhamcxN0c0R2lrNHVMaUFRRGFoWWVIbzNYcjFrcVhvenF0VzdmR0N5KzhBQUR0cjE2OU9rRHBldFNHd2RGSWtpVDlGZ0I0U2JseWJKKzk3YnNnNzJGd05ONHJBSU5EU2JiUFhnanhxc0tscUE2RG94SEN3OFBiQXVnWkdocUtidDI2S1YyT2FuWHIxZzIvK01VdkFLQ25YcTl2bzNROWFzTGdhQVN0VnZzckFBZ0xDMU82RkZXVEpNbitIVWlTOUN1RnkxRVZCa2ZqUEE4QVBYcjBVTG9PMWJOOUIwS0k1eFV1UlZVWUhJM1RCL0RkRnNmaHc0ZXhidDI2V3R0SGp4NE5xOVhhb1BlSWpvNTJkMWtlWVFzT3E5WGFSK0ZTVklWcjF6V0NFS0lYQUovczN4QkNZTk9tVFpnM2IxNnRmZG5aMmJibCtPeGVmdmxscCs5ak1wbWM3bHUwYUJINjl1M3JubUxkb0d2WHJnQUFTWko2S1Z5S3FqQTRHcWN0QUorOGZtUGZ2bjBJQ3d0RGVIZzRybCsvamlsVHBqanNIejU4dU1QemI3LzkxdW43UkVkSG8yb0t1MCtyOWgyMFZiSU90V0Z3TkU0YkFHalpzcVhTZFRnb0tpckNsaTFic0hIalJpUW1KaUlqSThNaEdQUjZQUTRlUEFpdHR2bGNhRm50TytDb2loY3hPQnJISjRNaktTa0plWGw1bURwMUtvcUxpL0g1NTU4MzZIWFIwZEhvMEtHRHd6YXoyWXlSSTBmYW4rZms1T0RNR2QrYndjN2dVQWFEbzNGOE1qakdqQm1Ea1NOSFl2NzgrWmcwYVJJNmR1eUl1TGc0aDJPcW42cXNXN2NPdlh2M0JnRHMyYlBINGJqbzZHaUhiYjdhV2RxcVZTdmJRd2FIRnpFNG1wSGc0R0RzM0xrVE9wME9ZOGFNQVZCM0h3WlJVekE0R3FjWXdPT2xwYVUrdFhoUFZsWVdsaTlmam9pSUNFeWVQQmtoSVNIWXNHRkRuU01uMVRzL3E4L3dMU2twZ2Nsa3d0Q2hReEVjSEF5Z2NwVEZGOTIvZjkvMnNGakpPdFNHd2RFNDl1Q291dVRaSjdScTFRb1RKMDVFV0ZnWXdzTEM3TVBGZVhsNU1CZ01Ec2RHUlVYWkgzL3l5U2YydFZLUEhUdUdqUnMzNHRLbFMralpzeWNXTDE2TWpoMDdJalUxMVh1L2lBdEtTMHR0RHhrY1hzVGdhSnhpd09FL1dwL1FvVU1IL1BHUGZ3UlEyVUs0ZE9tU2JlcDV2V0ppWWxCV1ZvYlZxMWZqeHg5L3hOcTFhL0hTU3k4aElTRUJiNzMxRm1iTW1JRVhYM3pSMCtVM0NvTkRHYnh5dEhHS2dNb212Uy9KeXNyQzVzMmJNV3ZXTE1URnhXSFZxbFdQZkkzSlpNSVhYM3lCK1BoNGRPM2FGZXZXclVPYk5wWDlqR0ZoWVZpelpnMjJiZHVHT1hQbTROeTVjNTcrRlZ4VzdUc29VcklPdFdHTG94RWtTYm9paEJpYW5aM3QwT1JYV25aMk5nb0tDakIrL0hnc1hiclU0UUsxbXYwY1Zxc1ZGb3NGa3lkUFJwOCtmYkJwMHlZOC92amp0ZDZ6ZmZ2MjludTRMbHk0RU11V0xmT3BPVG8zYnR3QUFBZ2hyaWhjaXFvd09Ccm5QRkQ1Rjk2WERCa3lCRU9HREttMS9hOS8vU3Y2OWV2bnNPMzA2ZE1JQ0FoQVltS2kwL1ZTSjB5WVlIOHNTUkplZWVVVnZQTEtLKzR2dW9tdVhyMEtBTkJvTk9jVkxrVlZlS3JTT09lQW4vK2o5WFUxUXdQNHVYTzBya1dXWjgrZTdkR2EzTVgySFVpUzVIdm5VYzBZZzZNUktpb3FMZ0MrMStKUUd5R0UvVHNRUWx4UXVCeFZZWEEwd3Rtelo0c0FaQllVRkNBN08xdnBjbFFyT3pzYmhZV0ZBSkJwTUJnNHF1SkZESTdHMndzQXljbkpTdGVoV3JiUFhwS2tyeFV1UlhVWUhJMGtoTmdOTURpVVpQdnNiZDhGZVErRG81SGF0R256YndCM3o1NDk2M1BYYzZoQlNVa0owdFBUQWVCdWp4NDkvcTEwUFdyRDRHaWtJMGVPV0FCOGJiVmFrWlNVcEhRNXFyTjM3MTdiTW9oZjc5eTVzMExwZXRTR3dkRUVWcXQxTFFCczNib1Zack5aNlhKVXcyUXlZZXZXclFBQUljUWFoY3RSSlFaSEU1dzllL1lzZ0s5djM3Nk4vZnYzSzEyT2F1emZ2eDk1ZVhtUUpHa1A3MVN2REFaSEV3a2hsZ0RBMy8vK2Q1K2RldDZjbUV3bS9PTWYvd0R3ODJkUDN0ZDhGcDlVeUsxYnQyNTI3dHc1cXJpNCtKbnk4bktmWFNtcnVWaTllaldPSFRzR0FQdlMwdEtXSzEyUFdySEY0UVphclhZbWdNS3RXN2Y2N0xvVnpVRnFhaW8rKyt3ekFDaTBXQ3gvVUxvZU5aT1VMcUM1a0dYNUZRQmZ0MjNiVmlRbUprcGR1blJSdXFSbTVlYk5tNWcwYVpJb0tpcVNBTHlhbHBhMlYrbWExSXluS202U201djdRK2ZPbmRzK2ZQZ3crcHR2dm9GZXIzYzZUWjFjbDVHUmdSa3pacUN3c0ZBQ3NESXRMVzJ0MGpXcEhZUERqVUpEUTc4TENBaDQrc0dEQnkvczM3OWY5T3JWUy9MRnU3MzVrK1RrWk15Wk0wZmN2MzlmQXBCWVhsNCs1ODZkTzd4dVEyRThWWEUvU2EvWC94OGh4Q0lBK00xdmZvT1pNMmVpYytmT1N0ZmxWM0p6YzdGKy9YcnMyN2NQQUNCSjBnS0R3ZkFYQUtMK1Y1STNNRGc4UksvWFR4QkMvRGVBVnBJa29YLy8vaGc0Y0NENjlPbURUcDA2b1hYcjFnZ0k0RHBLQUdDeFdGQlNVb0pidDI3aC9QbnpTRWxKd1lrVEoyejN1YjB2U2RJTWc4R3dUZWs2NldjTURnL3ExNjlmUjdQWnZBREE3d0dFS0Z5T3Z5a0Q4SGVkVHJmNDVNbVR0NVV1aGh3eE9MeWdYNzkrcmMxbTh4Z0FBd0ZFQXVnRUlCVHNZN0twQUZBQTRCYUFNd0JTZERyZHJwTW5UM0wySUJFUkVSRVJFUkVSRVJFUkVSRVJFUkVSRVJFUkVSRVJFUkVSRVJFUkVSRVJFUkVSRVJFUkVSRVJFUkVSRVJFUkVSRVJFUkVSRVJFUkVSRVJFUkVSRVJFUkVSRVJFUkVSRVJFUkVSRVJFUkVSRVJFUkVSRVJFUkVSRVJFUkVSRVJFUkVSRVJFUkVSRVJFUkVSRVJFUkVSRVJFUkVSRVJFUkVSRVJFUkVSRVJHUksvNC9DclBLcFBmVkZia0FBQUFBU1VWT1JLNUNZSUk9IiwKICAgIlR5cGUiIDogImZsb3ciCn0K"/>
    </extobj>
    <extobj name="C9F754DE-2CAD-44b6-B708-469DEB6407EB-2">
      <extobjdata type="C9F754DE-2CAD-44b6-B708-469DEB6407EB" data="ewogICAiRmlsZUlkIiA6ICI0ODk0NzAyODI3NSIsCiAgICJJbWFnZSIgOiAiaVZCT1J3MEtHZ29BQUFBTlNVaEVVZ0FBQlpFQUFBR2lDQVlBQUFDV0ZvaldBQUFBQ1hCSVdYTUFBQXNUQUFBTEV3RUFtcHdZQUFBZ0FFbEVRVlI0bk96ZGQxZ1U1OW9HOEhzTFhaVGVpNGlvcUtCaWIxaXhhOFIramlVeFRaT1lxakdXYUdKT0VrczB6VThOTVZGalQreUtSa1d4Z3dXUklrakFpdlFtQ3V3QzI3NC9FT0lLU3hVVzhQNWQxN25penJ6enpqTXNoM0x6empNQ2VkNWRGWWlJaUlpSWlJaUlpSWlJeWlEVWRnRkVSRVJFUkVSRVJFUkVWSDh4UkNZaUlpSWlJaUlpSWlJaWpSZ2lFeEVSRVJFUkVSRVJFWkZHREpHSmlJaUlpSWlJaUlpSVNDT0d5RVJFUkVSRVJFUkVSRVNrRVVOa0lpSWlJaUlpSWlJaUl0S0lJVElSRVJFUkVSRVJFUkVSYWNRUW1ZaUlpSWlJaUlpSWlJZzBZb2hNUkVSRVJFUkVSRVJFUkJveFJDWWlJaUlpSWlJaUlpSWlqUmdpRXhFUkVSRVJFUkVSRVpGR0RKR0ppSWlJaUlpSWlJaUlTQ09HeUVSRVJFUkVSRVJFUkVTa0VVTmtJaUlpSWlJaUlpSWlJdEtJSVRJUkVSRVJFUkVSRVJFUmFjUVFtWWlJaUlpSWlJaUlpSWcwWW9oTVJFUkVSRVJFUkVSRVJCb3hSQ1lpSWlJaUlpSWlJaUlpalJnaUV4RVJFUkVSRVJFUkVaRkdESkdKaUlpSWlJaUlpSWlJU0NPR3lFUkVSRVJFUkVSRVJFU2tFVU5rSWlJaUlpSWlJaUlpSXRLSUlUSVJFUkVSRVJFUkVSRVJhY1FRbVlpSWlJaUlpSWlJaUlnMFlvaE1SRVJFUkVSRVJFUkVSQm94UkNZaUlpSWlJaUlpSWlJaWpSZ2lFeEVSRVJFUkVSRVJFWkZHREpHSmlJaUlpSWlJaUlpSVNDT0d5RVJFUkVSRVJFUkVSRVNrRVVOa0lpSWlJaUlpSWlJaUl0S0lJVElSRVJFUkVSRVJFUkVSYWNRUW1ZaUlpSWlJaUlpSWlJZzBZb2hNUkVSRVJFUkVSRVJFUkJveFJDWWlJaUlpSWlJaUlpSWlqUmdpRXhFUkVSRVJFUkVSRVpGR0RKR0ppSWlJaUlpSWlJaUlTQ09HeUVSRVJFUkVSRVJFUkVTa0VVTmtJaUlpSWlJaUlpSWlJdEtJSVRJUkVSRVJFUkVSRVJFUmFjUVFtWWlJaUlpSWlJaUlpSWcwWW9oTVJFUkVSRVJFUkVSRVJCb3hSQ1lpSWlJaUlpSWlJaUlpalJnaUV4RVJFUkVSRVJFUkVaRkdESkdKaUlpSWlJaUlpSWlJU0NPR3lFUkVSRVJFUkVSRVJFU2tFVU5rSWlJaUlpSWlJaUlpSXRLSUlUSVJFUkVSRVJFUkVSRVJhY1FRbVlpSWlJaUlpSWlJaUlnMFlvaE1SRVJFUkVSRVJFUkVSQm94UkNZaUlpSWlJaUlpSWlJaWpSZ2lFeEVSRVJFUkVSRVJFWkZHREpHSmlJaUlpSWlJaUlpSVNDT0d5RVJFUkVSRVJFUkVSRVNrRVVOa0lpSWlJaUlpSWlJaUl0S0lJVElSRVJFUkVSRVJFUkVSYWNRUW1ZaUlpSWlJaUlpSWlJZzBZb2hNUkVSRVJFUkVSRVFOaGxLcHhLUE1UTWdLQ3pYdVY2bFUxWnBYTHBPVk95WmZLdFY0WHFMR2pDRXlFUkVSRVJFUkVSR1ZzdDNQRDcvOStLTzJ5eWdsNS9GanJGaTBDREUzYjViYUo1ZkpzUENkZDNEbHdnVzE3Wi9ObW9XTHAwK1hPKytKZ3dleGVNNmNjc2Q4UFg4KzltM2ZYdldpaVJvNHNiWUxJQ0lpSWlJaUlpS2l1aWNyTE1RL1VWRm8zNmxUbWZ0dlJVWkNMcE5CcVZSQ0tLeS82eEFsZVhsSWpJOEhBQ2dWQ2dCQWVrb0s0bTdkVWh1WG5wcXF0cTFsbXpZUUNBUlZPMWsxVmpnVE5RWU1rWW1JaUlpSWlJaUlYakt5d2tJc216c1hzc0pDclBUekszTk1yLzc5SVpmTDYzV0FEQUJweWNuWXMyV0wycmJyd2NHSXZINWRiVnZZMWF1NEZSNWU4bnJCOHVWVkRwR1ZESkhwSmNVUW1ZaUlpSWlJaUlqb0phTlNxU3JzN1R0eXdvUTZxcVptbXJkc2lVVXJWd0lvYW1leGVNNGNEUFAxUlE5djc1SXhuODJhQlovUm85Rm4wS0FxemYzOGltYWxRb0gwMUZRRW5UbFRhbXl2QVFPcWVRVkU5UjlEWkNJaUlpSWlJaUlpcXZlV2ZQQUJDZ3NLU2w1dmYyWUZkY2xxYW9FQXVucDZFSWxFYXNlV3RhM1kzZGhZQUVCMlZwYmFhd0RJeXNqQW9kMjcxY1luM0wrUGhQdjNTODNERUprYU00RTg3eTdYNFJNUkVSRVJFUkVSdlNRK216Vkw0NzVuVzFzVWovdmZ6ejlEVjArdnpPMmhWNjdnUWtBQXNqSXlZR0Z0amFHdnZJTDJuVHBCTHBQaDVKRWp1SEhsQ3ZKeWNtQnVaWVVCdzRiQnEwZVBNcytibHB5TVUwZVA0blpNREFxa1VwaGFXTUNyUncvMDgvR0JTRnkwQmpJOEpBUktoUUpSWVdHSURBMUY3NEVENGRpOE9RREEwc1lHYTcvOXR0SWZnN0t1ODNsQ29SRExOMndvZWExU3FiQmc5bXgwN2QwYkUyYk1LTmwrY05jdUJKODlxN0V0Q0ZGandKWElSRVJFUkVSRVJNOVFxVlJJU0U1SGRPeDlQRXhJUlh4U0doS1RNNUFua1VJaUtZQzBJQjl5dVZMYlpUWTZZckVRQm5yNk1EVFVnNUdoQWV4dExlQmtad1ZIQjJ1MGJkVWNEcmFXVlg4SUdwV3BWYnQyVUNtVkpXMGFXclZyVjYxNXp2ejlOeTRHQnNMQjJSa3ltUXhweWNuWTd1ZUhOejc4RUJjQ0FuQW5OaFpPTGk0UWk4VklTMDdHbjVzM3c4RFFFTzZlbm1yenhFWkhZK3Y2OVpESlpMQzJ0WVcxclMwU0hqekFpWU1IOGVEMmJidzJadzRFQWdFNmRPa0NBQWdKQ2dJQXVMaTV3Y1BMQ3dDUThPQUJBR0Q4OU9sd2FkbFNZODFYTGx6QWhWT24xTGE5djJnUkFDRG96QmxjRHc0dWVmMzhaNXZxYVQ5a3NZNU9OVDVhUkEwYlEyUWlJaUlpSWlKNjZSVVd5aEFjRW9YZ2tDaUVSc1JDSUJMRHMxMWJPRHM1WXZCQUx6alkyOEhZdUFrTURReGdhR0FJc2JqczIrS3ArdVJ5QlNSU0NTUlNLWEp5Y3BHUW1JVDRoRVNFUkR6RXBsMG5vRkxLNGVYUkNqMjd0RVBQTHUyZ3E4c2dyN3JlZU5vV1lza0hINVM4cm80YlY2OWk3ckpsTURFMWhWS3B4SFkvUDBTRmhXSG54bzBBZ0k4Ky94eVdOalpRcVZUWXZXa1R3cTVleFlWVHA5UkM1Q2ZaMmRpNWNTTVVDZ1grKzlaYkpVRnhYbTR1TnY3d0EySnUza1RZMWF2bzFMMDdBRUNTbDRkN2NYRUFnTnduVDVDWmxnWnpLNnVTK2ZUMTlXSFlwSW5HbXA5ZFVWM013ZGtaQUdEY3RLbmE2K2ZKWlRJQWdBNURaSG9KTVVRbUlpSWlJaUtpbDFic25ZZndEd2pDMmFBd3RIWnpRLysrZmZEYWpEZGdiMmVyN2RKZU9tS3hDRTJOamRIVTJCZzJWbFp3YzIyaHRqOHhLUm5Yd3lMZ2Yvb2l2dmY3Qy8xNmRzQW9uMTVvNWVxb3BZcHA4S2hSTURFMUJWRFUrbUhReUpHSUNndURKQzhQcjB5WkFrc2JHd0NBUUNCQXZ5RkRFSGIxS2g0KzEwdjRZbUFncEJJSitnOGRXaElnQTRCUmt5WVk3dXVMVFd2WEl2VHk1WklRT2Z6YU5RaUZRaWdVQ2dUNCsrTjhRQURlVzdDZzVMZ2RUd1BzMmxEd3RCK3pucjUrcloyRHFMNWlpRXhFUkVSRVJFUXZuY2hiZDdGdHowbkVKMlhBZC9SSS9PSDNOaXpNemJSZEZwWEQzczRXOW5hMkdETmlLTkl6TTNIeTlGa3MvZTRQT050YllOcUVJZkJ3YjFIeEpQUkN0WFIzVjN0dGJmdnZIMStlYjFsUkhDZ1hGaFJBTHBkRC9MVFBjVXhrSkFDZ2ErL2VwZVl2WGhHYytQQmh5YmJMNTgvRHJXMWJSSWVIWTlESWtUanQ3NC90Zm40WVBtNGNBR0RxVzIvQnRVMGJqVFZmQ2d6RTZhTkhLM1Y5Y3JrY1NvV2k1SFh4Zy9mMDlQWFZIdkJYUEtaNFcxbXJuWWthT29iSVJFUkVSRVJFOU5KSVRNN0EydC8zSVRFMUcxTW5UY0N3d1FNZ0VyRTFSVU5qYVc2T3FaUEdZOHI0c1RoKzZneFdyZDhEZTJzVHZQL0dlTmpiV21pN3ZKZUdvYUdoMnV0bmV3VWJQZGRTNHRrV0VFcUZBbmdhSW1lbHB3TUF2bHU2Vk9ONXBIbDVBSURZcUNpa0pDYWkvOUNoaUE0UFI5Tm16VEJteWhSY09uMGErVklwQUNBL1B4K1MzRnlOY3owYi9sYmtyODJiRVI0U1VtcTcvNTQ5OE4renA5VDI0dllnZk1BZU5VWU1rWW1JaUlpSWlLalJrOG5rMkxFdkFBZVBYOEswS1JPeGN1d1lDSVZDYlpkRk5TUVNpVEJ5NkdBTTl4bUlQUWNQNDcyRlAyTHNzTjZZT3Q0SE9qcU1QQnFDNG9mVnRXelRCc0p5L3FDalVxbHc0dEFobUZsWXdLVlZxNUx0SGJ0MmhZZVhGNUlURWdBQSs3WnRlMkcxZGZmMlZsdHRmVDA0R1BkdjM0WlFLTVFyVTZhVVd5OVJZOE92cUVSRVJFUkVSTlNvSlNabjRNdlZtMkZuNjRqTkc5YXliVVVqSkJRS01YbmNXQXpxNTQwZjF2MkM5eGIraUMvbXpZUzlqYm0yUzZNS0dEZHJoa2VabVpnd1l3Wk16VFcvWDdrNU9VaU1qOGZvU1pNZ2VHNmZTQ1NDdWFVbFpyenpEcHhkWGRIRTJCZ0FFSHoyTEE3LytTZStYYjhlQWtIUlVSbHBhVWhOU3FwVWJZN05tNk41eTVZUWlVU1F5K1U0ZWVnUW1wbVk0SEYyTmtSaWNaa3RPSWdhSy83WmxZaUlpSWlJaUJxdGMwRmhtTFB3QjR3ZU9RcGZMMTNJQUxtUnN6QTN3emRMRjJIVThCRjRmOEVQT0I4Y3J1MlM2cTNpVUJVQUZNLzAvYTFyenE2dUFJQmJFUkhsam10aWJJd3V2WHFoVzkrK3BmWTl5c3hFN3BNbnNMS3hnVFF2RCtrcEtVaFBTVUZ5WWlJTWpJeVFrWnBhc2sybFZNTEt4Z2JwS1NrYXovWDNnUU5ZdjNJbHZ2am9JMlNtcFFFbzZxV2M4K1FKaHZuNndzbkZCU2NPSG9Ua2Fac05vcGNCVnlJVEVSRVJFUkZSby9UWDRUUFlmK3dTMWl6L0dtNnVmT2pheThSMzlFaTBiK3VPUmN1K1FVcDZGaWFOR2FEdGt1b2RIVjFkNk9ycG9iQ2dBSGRqWStIbTdnNmxVbG5uYlY1Njl1K1A4R3ZYY1B6Z1FaaGJXcUoxKy9ZbCt3cnk4M0g1L0htMDc5UUo1cGFXR0RkdFdwbjE3ZHk0RWZIMzdtazh4K292dmloeiswby9QK1JMcFFnSkNzSS9VVkc0R3hzTEFEaDcvRGhNVEUzUnBWY3ZHQm9aSVRraEFRR0hEOFBDMmhvZHUzV0RtWVVGZmxtOUduOXUyb1JYMzN1UHJYSG9wY0FRbVlpSWlJaUlpQm9WcFVxRlg3Y2V4cFViY1ZqLy9TcFlXckNsd2N2SXpiVUYxbisvQ3A4c1dvcXNSMC93OW93eEVBcWViNFR3Y212ZnFSTkNMMS9HbG5YcjRPVGlna2VabVZqdzdiZDFXa056VjFjTUdqa1NwL3o5c1dudFdwaFpXTURNd2dMNVVpbFNFaE1obDh2aDd1RUJBQnJEMnZjV0xDaTE3ZVNoUXpoOTdCaWNYRnlRbDVlSGR6LzlGRTJhTmkwMVRxbFV3bi9QSGdpRlFqUjNjNE83aHdkYXQyc0hLMXRiQUVXcm5MZXNXd2U1WEk3eFQwUHM1aTFib3ErUEQ4NmZQSW1kR3pkaXl1dXZxejFVa0tneFlvaE1SRVJFUkVSRWpjcXZXdzhqL05aRHJGdXpFc2JHVGJSZERtbVJwWVU1MXE5WmlibUx2OERHclVjdzY5VXgyaTZwWGhremVUS1VTaVZpSWlNUmYrOGViT3pzdEZLSHoralJzSE4weEtYQVFDVEd4eU03S3d0R3hzWm80K0dCN24zN2xnUzZsYUZVS25ISzN4K25qeDJEVjQ4ZUdEZDFLamFzWG8zMXExWmgycXhac0hOMFZCdHZhR1NFTno3OEVJNHVMdERYMTFmYmwvVHdJYmI4My8vaGNYWTJobzhiaHhiUFBOQnZ1Szh2c3RMVEVSa2Fpc3owZEV4NjdUWFlPampVN0FOQlZJOEo1SGwzVmRvdWdvaUlpSWlJaU9oRitPdndHZndkZUowQk1xbkp5Y25GdTNNL3c0aUJuZG5hb2hGNC9PZ1J2bDJ3QU5ObXpZS0hseGNBUUM2VEllTDZkWnc1Zmh4cHljbm8yTFVySnIzMkdrUmlNZkp5YzdGcDdWb2t4Y2VqVzkrKzZEVmdBS3pMQ2FaVktoV0N6cDdGc1gzN0lKZkowSC9ZTUF6MzlTMDFUcWxVWXQrMmJRZ0pDb0pRS0lSWGp4N3c5dkdCdFpiQ2VLTGFKRnE2K01NdnRWMEVFUkVSRVJFUlVVMmREdzdIMXIybjhQT3FiMkZxYXFMdGNxZ2UwZFBUUmQrZVBmRGQydDloYldFQ1owY2JiWmRFTlZDUW40OExwMDdCczBzWHFKUks3Tit4QS90MzdFQkVTQWpFT2pvWSs1Ly9ZTWlZTVNYdEwzUjFkZEc1Unc4VUZoVGc4cmx6Q0RwekJtRlhyNkpMcjE0UWkwdmZwQjk4OWl3Tzc5NE5BQmc5YVJJR2poaFJaaDBDZ1FEdE9uYUVpWmtaN3NURUlERStIbTA3ZElDNXBXWHRYVHlSbHJDZEJSRVJFUkVSRVRWNGlja1orTUh2TDZ4Wi9qVjdJRk9aTEMzTXNmekx6ekZ2NFJLNHVqakEzb2FmSjQyQm1ZVUZFdTdmUjNOWFYzajE2QUhQenAwaEtpTVlGdXZvWU5URWllanU3WTBMQVFFUUNJWFFlNjU5UmJGZUF3WWc1L0ZqdFBIMGhIT0xpaC9LMmJWM2I3aDdlaUxwNFVPNHVidlgrSnFJNmlPMnN5QWlJaUlpSXFJR1RTYVQ0NzJGUDJMVWlKSHdIVlgyaWtHaVlnZU9ISVgvMzhld2J2bEgwTkhoMnJyR1FLVlNRY0NISmhMVnFySWZhMGxFUkVSRVJFVFVRT3pZRndCYkd3Y0d5RlFwdnFOSHdzYkdIanYzbjlKMktmU0NNRUFtcW4wTWtZbUlpSWlJaUtqQlNrek93TUhqbC9EUmU3TzBYUW8xSUIrL053c0gvcjZJeEpSTWJaZENSTlFnTUVRbUlpSWlJaUtpQm12dDcvc3diY3BFV0ppYmFic1Vha0Fzek0weGJmSkVyUDF0cjdaTElTSnFFQmdpRXhFUkVSRVJVWU1VR1gwSGlhblptRGgyakxaTG9RWm9vdThZSktabUkvTFdYVzJYUWtSVTc3R0RQQkVSRVJFUkVUVkkyL1lHWU9xa0NSQUt1VDZLcWs0b0ZHTHFwUEhZdnZja1ZpNlpyZTF5QUFDUGMvSndKVFFheWFtWmdFcmIxVkJkZTNYeU1HMlhRS1FSUTJRaUlpSWlJaUpxY1A2NS9SRHhTUmtZTm5pQXRrdWhCbXpvNElIWXZIMFhZdTg4UkN0WFI2M1ZJWmNyc1dQZlNXemJld0lLaFZKcmRaQjJNVVNtK293aE1oRVJFUkVSRVRVNFIwOEZ3WGYwU0loRUltMlhRZzJZV0NTQzcraVI4QThJeGlkYUNwR2Y1T1JoM3JJTnVQc2dFVk5lR1lnZW5kdkRwYmt0akF6MHRWSVBFVkZaZU04UEVSRVJFUkVSTlNpRmhUS2NEUXJEa0lIOXRWMEtOUUpEQnZYSHVlQXdGQmJLdEhMK0h6ZnVSVnA2Rm41Wk5SZHZUaHVOOXU0dURKQ0pxTjVoaUV4RVJFUkVSRVFOU25CSUZGcTd1Y0hDM0V6YnBWQWpZR2x1RGpmWGxyaDhQYnJPejMzaGNnVE9YQXpGUjdNbW9hV0xRNTJmbjRpb3NoZ2lFeEVSRVJFUlVZTVNIQktGL24zN2FMc01BcUJTcWFCVUtMUmRSbzBOOE82Tm9KQ2JkWDdlUXljdW9ybUREZnIzNmxqbjV5WWlxZ3FHeUVSRVJFUkVSTlJncUZRcWhFYkVvbk5IVDIyWFVpL2xQc2xHNEpIZGtNc0tYOGg4dS8yK3cveFhOVC9zYTljdkt6SC90ZUdsdHUvY3NBTHpwZytwMURuKzczOGZZOGVHRlJXTzgxdXhBSnQvK0tKU2MxYVZWd2RQaEViRVFxVlMxY3I4bWtUSDNvTmJDNjVBSnFMNmp3L1dJeUlpSWlJaW9nWWpJVGtkUXJFTzdPMXNhMlYrcFZJSm9mREZyYmM2OXRjbVBNbk9yTkVjVTk3K3RGTGpWQ29WdHZ5MERQZGpveEFYZFFOdnpQc2FZckZPamM2dFZDcWdWQ3ByTkVkRjdzZEdJUy9uY1lYakh0Nk5nWjZCWWEzVTRHQnZCNEZRak1Ua0REallXZGJLT2NvaWxSYkMxdHE4enM1SFJGUmRESkdKaUlpSWlJaW93WWlPdlErUHR1NHZiRDZGWEk2Ny8wVGdWdGhWM0FxN2lxSGpYMFhISHYxZTJQeVJJUmVSbnB4UW96a3FHeUlMQkFLOE9lOGIvTFo2TWVLaWJtRGZwcDh3K2UxNU5UcjM4N0l6MDNCODN4OGxyeC9jdmdVQTJQM3JkMnJqTkcydjdMV1VSYWxVUWlBUVZQdjRpbmkyYTR1bzJIdDFHaUlEZUtGL3RDQWlxaTBNa1ltSWlJaUlpS2pCZUppUUNtY254eHJQYytYTU1kd0t2NHE0cUJzb3lKYytzNmQyMmhtczNuYXl5c2VzblA5NmxRTm9mUU5EdkRuM2EvejB4ZnU0ZHVFa1dubDBScWVlQTZwOGJrMmtranhFWEwxUThsb3Vsd0dBMnJieXR0Y29SRllvSUJEVVh1RHE1T2lBaE1TMFdwdWZpS2doWTRoTVJFUkVSRVJFRFVaOFVob0dEL1NxOFR4N052MElvR2oxcm5QTHRuaHdPN3JHYzlZWCtvWkdtUDcrNS9ocDZSd2MzTFllYlR5N3dzQ295UXVaMjliUkJkLytkcmprOWM0Tkt4QWFGS2kycmJ6dGxYVncyM3BJY3Arb2JWTW81TWpMZVl5ZFpmUlAvdTg3QzZwMW5tYzVPZGdqOEd4VWplY2hJbXFNR0NJVEVSRVJFUkZSZzVHWW5BRUhlN3NhejlPaG16ZmNPM1dIZTRkdU1ESnVWdW1Id0RVVWRrNHQwSFBRS0Z3OGVSQW45bS9GMk9udlZ2cll2L2RzTGxsSm5Iai9OZ0RneUs1ZlMvYVAvcy9iSmY5MmRtc0xwVkpSYWc1TjJ5c3I4dHBGUEg2VVVXcDdZVUUrUW9NQ1MyMS9FU0d5ZzcwZEVwTkxuNU9JaUJnaUV4RVJFUkVSVVFPU0o1SEMyTGptcTJxbnYvLzVDNmltOG1vYVV1ZExKZERSMFlWSVhQbGY0N096MGdFQXdhZjkwWGVvTDh5dEt2Y3d3Z3NuRHFDd0lGOXQyN2xqZTB2K1Bmby9iK1Bzc1QwbHJ4MWNXcW05TG11N1VaT202T285dEdUZjh4K1A5T1NFa20xaXNRNVdiRDVhYXI1UFp3eUZoWTA5UGx1MXFXUmJkVnArYU5MVTJCaDVlZEtLQnhJUnZZUVlJaE1SRVJFUkVWR2RVcWxVVUNwVlVDZ1VVQ2hVa0N2bFVDaVVVQ2lVa01zVlJkdVZ5cUwveVJVbCt4UUtKWEp5cFRBME1ORDJKVlJadDM3RHFueE14TFVMeUpma0FRRENyNXpEMFQ5L3g5QngwOUhiNTVVS2oxWEk1WWk3R1ZyMGI0VWNBUWUzVjdvZmNYRUxpa2NacWZqbTQra0FTdmQwOXQrMXNkTFhBUUNXdGc1cUliS2xyVVBKdjlPVEV5QVNpMkZtYVFNQUVJdDFTeDJ2VXFtZ1Vxa2dGdXRVNmJ4VllXaGdBSW0wb05ibUp5SnF5QmdpRXhFUkVSRVJVWmxrTWpraytRV1FTUEloelM5QW5pUWZFbWsrcE5LQ2t1MlMvQUpJSlVXdjh5UlNTUE1MSUpFVVFKTC9kSncwSHdXRk1paVVSWUZ4VVhDc3JIWk5BZ0ZnYUdENEFxK3lia3g2ODVNcUgyUHY3SXE4bktLK3dBL3YvZ05KN2hQSVpJV1ZPdmFmeUJBVTVFdmgyc1lUR2FsSkNBMEtoTS9ZYVpWZWpRd0FVYUhCNWU2M3RIVlFXeFdzU1ZtcnNKODlidDcwSVRDenRDbDNMbGxoVWJncjFpa2RNTDhvQm9ZR2tPUkxNV0RjaDdWMmpyS0VSZDNHcTNWNlJpS2lxbU9JVEVSRVJFUkU5SktReWVUSWZwS0xSOWs1ZVBRNEI5bVBjL0hvU1E2eXM0dTM1ZUxSNHh3OGZweUw3Q2M1a01tcjM5T1dpdWpxNmdNQTBwSWV3c3JPc1VySEZxODR6cGRLRUIxMkJRRFFxbjNuU2gxNzVleHhBSUJYcjRHUVNISnhkUGR2Q1BUL0V4TmYvNmpTNTQrOGRySGszK2VQNzBlTDFoNXdjSEVyMlpZdnlVTndvSCtsNTZ1SjR2WWF1bnI2dFg2dWp1M2RLaDcwZ29UZGpJT05sV21kblkrSXFMb1lJaE1SRVJFUkVUVndNcGtjS2VsWlNFM0xRbkphRmpLekhqOE5oSi84R3habjV5QlBrbC94WkhWRUxCWkNKQlJCSkJSQ0xCWkRKQkpBSkJKQkpCSVcvVmNvaEVnb2hMRDR0VWdJa1VpQXVEc0prRWdsYUdwc3JPMUxxQlJYZDA4a1ByaU45VjkvZ2hidW5sVnV4MUJZV0lEN3NWSElmWklOUjVkV3NITnFVZUV4ang5bDRGYjRGWWgxZE9IUnRRK0VRaEZPSDlxSmtBc25NV1RzTkRRenM2aHdqc3kwWk56OUp4S0dUWXdoeWMxQjBLbkRDRHk4QzNPKytBa1cxa1VQTnN4NS9BajdOdjljcGV1cHJyemNvaFhaK2daR3RYWU9xVVFLUTMwRC9QRFZuRm83eC9NR2pQc1FOcGJtZFhZK0lxTHFZb2hNUkVSRVJFUlV6OG5sU3FSbFpDRWxQUXNwYVZsSVNjMUVjbG9XVXRJemtaS2FoWXlzeDdWeVhqMWRIUmdhNk1IUVFBOEdCZ1l3TU5DRG9iNGVEQTMxbi81WEQ0YjYra1hiRGZSZ2FLQVBnMUxiOWFHdnAvdHZPQ3dTUWlnUVZMdW1LYk8raEVRcWJUQWg4ckFKcnlGZm1vZWIxNE1RY2ZWQ2xZOFhDQVF3TURKR3AxNERNZm8vYjFmcW1MTkg5MENwVU1DcjEwQVlObWtLQU9nMWVBd0NqK3pHeVFQYk1QR05qeXVjNDhyWnY2R2pxNGVXN2gwUmNlMENabjY4REQ5LytRRitYL001UHZpeUtEaXVTVHVMcW5xY2xRRUFNR3hTZSsrN1JDcUZvWUZlcmMxUFJOU1FNVVFtSWlJaUlpS3FCNlRTUXNRbnB1QitRZ3BTVXJPUW5KcUo1UFJNcEtabElUMGpHMHFWcXNibjBORVJ3OHpFR0NiTm1zQ2txVEZNbXhuRHRGa1RtRHpkWnRiczZiNW14bWpXdEFsMHhLSVhjR1V2bHBHaEFYSnljbUZqWmFYdFVpcEZWMDhmazk2Y2kwbHZ6cTNTY1krek1pQVVDV0hjekt4S3grVTh6c0xsTThjQUFIMkgrcFpzN3pkOFBDNEZITUsxOHlmUWQ5ZzQyTmc3YTV5aklGK0s0TlArYU51cE80VENvczhCYTN0bitNNllnK0JBZjhobE1nQkZmWXJ2M0FxdlVuMlZVVjdvZk8zOENWdzdmMExqTWQzNkRhdFcvMmtBZUpLVEF5T2podmZRUmlLaXVzQVFtU3FrVXFtUWtKeU82Tmo3ZUppUWl2aWtOQ1FtWnlCUElvVkVVZ0JwUVQ3azh1by9HSU9JU0Z2RVlpRU05UFJoYUtnSEkwTUQyTnRhd01uT0NvNE8xbWpicWprY2JDMGhxTUZLS1NJaW9yS1VoTVVQVTNBL1BnWDNIaWJqUVVJS1V0S3lxajJuV0N5RXRZVXBiS3pNWVdObERrc0xFNWlaTklWcHN5WXdiZGEwS0JnMmFRSkRmYjBHLzczTjN0WUNDWWxKY0hPdHVLMURRL2EvRC8rTFpxWVdXUEx6emlvZGQyVG5yNUFWRnFCOWw5NndkMjVac3QzSXVCbjZqWmlBay91MzRjQ1d0Wmk5NkR1Tm53c1hUaHlBVkpLTExuMkhJUFRTNlpMdFhmcjZ3S3ZYUUFoRlJjRnlkbVk2Tm56N2FUV3VybnhldlFhVzJoWVRFUUxKMDVZVzdieDZRaysvN0xDM3VWdmJhcDgzSVRFSjlyWVZ0L29nSW5vWk1VU21NaFVXeWhBY0VvWGdrQ2lFUnNSQ0lCTERzMTFiT0RzNVl2QkFMempZMjhIWXVBa01EUXhnYUdBSWNUMWNvVUJFVkJHNVhBR0pWQUtKVklxY25Gd2tKQ1loUGlFUklSRVBzV25YQ2FpVWNuaDV0RUxQTHUzUXMwczc2T3BXclljaEVSRzkzRjVrV0N3U0NXRnRhUVpyUzFQWVdwbkIyc29jdHRibXNMRTBnNDJWR2N4Tm0wSW9GTmJDVmRRL1RuWldpRTlJMUhZWjVZcUx1b0g5ZjZ5dDhUdzVUeDVoNWZ6WFMyM1gxRUlpTHVvR1FvTUNJUktKTVh6aXpGTDcrNCtZaUN0bi84YWRtQWhjUGZzM3VnOFlVV3BNWHM1am5QSC9FK1pXdG1qVnZyTmFpQXlnSkVBR0FGTUxhOHo0WUVuUkM1VUtQMzN4UHRwNTljTGdzZjlWTythbnBWWHJNZnpmZHhhb3ZaYms1dUNyOTZkQUlCQkFwVkxCclYwbjlCa3l0a3B6VmtaOFFpS2M3QnJHQ25jaW9yckdFSm5VeE41NUNQK0FJSndOQ2tOck56ZjA3OXNIcjgxNEEvWjJ0dG91allqb2hST0xSV2hxYkl5bXhzYXdzYklxdGFJcE1Ta1oxOE1pNEgvNklyNzMrd3Y5ZW5iQUtKOWVhT1ZhdFNlckV4RlI0NWNuelVmY25ZZUlqbnVBbUxnSGlMdWJVT1d3V0ZkWEIwNzIxbkIyc0lhRG5TVnNyYzFoYTJrT2F5c3pXSmcxZzBqMGNvVEVGWEYwc0VaSXhFTnRsMUd1Z253cDBwTVRhanlQVXFHbzlEeTVUN0t4NjVlVkFJRCtJeWZDMnM2cDFCaGRQWDJNbVRvYjI5WitqY003L2RDaWpTY3NiUjFLalJHS1JPZy9jbUs1ZjVoWXNja2ZBb0VRSW5GUnJKQXZ5UU1BV05rNndOR2xWWmxqSzFKWWtJODd0OElSRXhHQ2dhTW5vNWxwMGFyZzg4ZjNRUzZYb1VzZkg5eStGWWF6eC9hZ3g0QVJFT3ZvVmpoblZjUS9URUFYVC82Y1IwUlVGb2JJQkFDSXZIVVgyL2FjUkh4U0JueEhqOFFmZm0vRHdyeHF2YmVJaUJvYmV6dGIyTnZaWXN5SW9ValB6TVRKMDJleDlMcy80R3h2Z1drVGhzRER2WEhmUmt0RVJHV1R5Ulc0OXlBSnQrTGlFZk0wTkg2UW1BcFZKWHNXNitucXdNbkJCczBkck5IY3lSYk5IVzNnN0dBRFcydXpsMlkxY1UyMGJkVWNtM2VmMUhZWjVXcmZ1UmRXYjFPdk1lenlXU1RjajhQSXlXOVdxcVhJdk9sREt0M09RaUdYWS91NmIvQWtPd3MyRHMzaE0zYXF4ckVkdW5rajFLc25va0tEOGNmUFgySE8waCtoYjJCWXNsOUhWdy9EeHIrSzd2MkdsM244dFFzbjhTZzl0ZFIyU1Y0T0FDQXgvZzVPN3QrbThmeER4azMvdDI2RkhQRzNZd0FBV1drcFdESjdIQlJ5T1FDZ2E5K2k2MDlQVHNEWlkzc2hFQWpRZjlRa1dOazU0dGhmbXhCd2NFZVpxNjFySWlJcUdxOU84SDZoY3hJUk5SWU1rVjl5aWNrWldQdjdQaVNtWm1QcXBBa1lObmdBUkNLMnBpQWllcDZsdVRtbVRocVBLZVBINHZpcE0xaTFmZy9zclUzdy9odmoyVHVQaUtnUlU2bFVTRXpPUUliOWFWSUFBQ0FBU1VSQlZNenRCNGlKaThldHVBZUl1NWNBbVV4ZTRiSDYrbnB3ZHJCQ2MwZGJPRHZhb0xtRERad2RyR0ZqYlE1aEErOUxyRTBPdHBaUXltVklURXF1MHpzbVR4M2FpZURUL3VqdE13WURSMCtwMHJGS2hRS25EdTVBU3VJRHBDWEZZK3E3aXpUMjlLMHFwVktKSGV1WDQzWjBPUFQwRGZEcWgwc3JYS0U3OFkyUEVYOG5CaWtKOTdIbHh5L3g1cnl2MVk3cDdmT0t4bU5EenAvRW5aZ0lqZnRqSTY4ak52SzZ4djFEeGsxSFZub0s5dit4Rm5kaklsRllrQStnS0ZDMnNuTkVhNDh1YU8zUkJUYU96VkdRTDhYV3RmK0RYRmFJM29QSHdNYmVHYWJtVnJoNDhpRE8rUDhKbDlidDBjYXphN25YV2xrSmlVbFFLZVg4dVk2SVNBT0d5QzhwbVV5T0hmc0NjUEQ0SlV5Yk1oRXJ4NDdocWdjaW9rb1FpVVFZT1hRd2h2c014SjZEaC9IZXdoOHhkbGh2VEIzdkF4MGRmbHNsSW1yb2xFb2w3dHhQUkdoa0hHNUV4aUg2bi92SXlaTlVlSnl1cmc3Y1d0akQzYTA1MnJSMFJwdVdUckMxWVZoY0d3UUNBYnc4VytGNldFU05RdVRsYzE4cmMvdWg3UnZ3OTU0dEphOFhyaW42ZCtDUjNTZ3N5TWZwdzd1cUhDSUxSU0xNWHJ3YXY2NWNnT2diVjdEdTYwL3c1cnh2ME5Ta1puZC95bVdGMkxGK0JTSkRMa0lvRW1IYW5NV3d0SEdvOExnbVRVMHdmYzduK0dYRmZOeU9Ec092cXhaaTVrZkxZR0RVcE1KajMxbTh1dFMyekxRay9QemxoMmhtYW83c3JBem82dW5qelUrL2dZMjljNWx6R0JrM1ExelVEUWlGSXJoMzZBYjNqdDNSdGxOM21Kai8yNDlZVmxpQVRkOHZSZkxEZTdDeGQ4YklLVzhDQVBUMERlRDc2aHo4OGROWDJQcnovekR6NDJWd2E5ZXB3cm9yRWhvZUFTL1BWZzMrd1pORVJMV0Z2KzIraEJLVE0vRGw2czJ3czNYRTVnMXIyYmFDaUtnYWhFSWhKbzhiaTBIOXZQSER1bC93M3NJZjhjVzhtYkMzTWRkMmFVUkVWQVVxbFFvUEVsSVJHaEdMc0p1M0VYWXpyc0xRV0NnUW9MbVRMZHEwZEVJYk4yZTR1em1odWFNZHhHSXV5cWdyUGJ1MGcvL3BpeGd6WW1pMTU4aE1TeXB6ZTg3alJ3QWVsVDdub0ZFSVB1MlBub05HVmV0OFRZeWI0WjFGMzJIanFrV0l2eE9EM1g2cjhQWm5LOG9jVzl6U0FlWGttWSt6TXJCMTdkZDRjRHNhQW9FQVU5NytGTzRkdWxXNm5oWnRQRER4alkveDE4WTF1QnNUaVRXTFoySGlHeCtqdFVlWHFsd1dZaU92NDgvZjFrQ2hrR1BhZTRzaGx4WGlseFh6OFg5ZmZZU1JrOTlBandFalN3V3pldm9HZUhmeEd0ZzV0WUNPcmw2cE9aOWtaMkh6OTB2eDhGNHNtcHFZWWVZblgwRlhUNzlrdjBlWFB1ZzdiQnd1SE4rUDMxWXZ4cWpKYjZMUFVOOGFCY0JuemwvQ0dKL08xVDZlaUtpeEU4ano3bGF1Y1JjMUN1ZUN3dkRqcjNzd2M4WTArSTRxL1NSZUlpS3FuZ05Iam1MTHRwMzRhTlpFZVBmc29PMXlpSWhJQTVWS2hhU1VUSVJHeHVMR3pUaUVSY2JpMGVQY2NvK3h0VFpIRzdlaTFjWHVMWjNnMXNJQit2cWxneStxTzRXRk1reDRjeW4rOEZ2ZjRCYkZGT1JMOGRkdjMyUFVsRGRoYW1HTmdud3A4aVY1MERjMGdxNmVQaFJ5R1lKUCsrUFFqbDlnWmVlSStTdC9MelZIVE1RMTdGaS9ITks4WElqRk9wajYza0o0ZE9sVHJYcUNBNDlpLzVhZlMzcDZqM3Z0ZmZRYU5McGsvODROS3hBYUZLalc0MW1wVU9CVzJCVUVCeDVGVE1RMW1KaGJZZVpIWDhLK2VVc0FRRlo2Q25hc1g0RUh0Nk5oWSsrTTdnTkdvRVAzZnBWYWVYMHI3QXIrM0xnR3VVK3lZV0p1aGJmbkw0ZVZYZW1IM2FsVUt1ejJXNFhybDA0REFKeGNXMlA0eE5lcnRTbzVQVE1UTTJmUHdkN2Z2cXJ6TzhzR2pQc1FyMDBlamxjbkQ2dlQ4eElSVlJWWElyOUUvanA4QnZ1UFhjS2E1Vi9EelpVUGd5SWllcEY4UjQ5RSs3YnVXTFRzRzZTa1oySFNtQUhhTG9tSWlKN0tmcEtMSzZIUnVCRVJoeHMzWTVHV2tWM3VlQWM3UzNScTc0Wk83ZDNRc2IwYlRFMk02NmhTcWl4ZFhSMzA3OVVSSndQUDRyOFR4Mm03bkNyUjB6ZkE5RG1MUzE1bnBDVGloeVh2bGpsV1U3OWZLMXRIaUlRaU5EVTF4L1E1aStIU3FuMjE2K2s1Y0NTYW1WcGc5NityWUczdmpPNzl5MzZnSGdBOHVCMk5Vd2QzNHU0L2tTaklsMEpIVncvOWhvK0h6OWhwMERjMEtobG5abW1EOXo1Zmc4dG5qK0gwNFYwNHRIMEREbTNmQUF0ck8zeTQ3UDgwdHMwNHRPTVhYRGkrSHdEZzNMSXRYdjF3cWNiZ1dTQVFZTXFzK1docVlvNHpSLzlDL0oxL2NHU25IOTVadkJvR2hoVzM1WGpXeWRObjBhOW5SN1ltSXlJcUI3OUN2Z1NVS2hWKzNYb1lWMjdFWWYzM3EyQnB3VnV0aVlocWc1dHJDNnovZmhVK1diUVVXWStlNE8wWlk5Z0xrNGhJUytLVDBoQjBMUkpCVjI4aUt1WWVsQ3JOTjJCYVc1cWlVL3RXNk9SWkZCeGJtcHZVWWFWVVhhTjhlbUhwZDM5ZzhyaFhHdlREd2EzdG5XQnVaUWVWU2drOC9UelZNekJDbXc1ZE1YVGM5REtQTWJPMHdjeFB2b0s1bFMyYU5LMzU1MnZiVHQweGIvbEdDSVZDaUVTYVl3SnJPMmNrM0w4TlcwY1hkT2ptamM1OUJzT3dTZE15eHdwRkl2UWFOQnJkK3cxSFpNZ2xSRnc5RDFOTDYzTDdMbmZzM2crWEE0K2kzL0R4R09JN0hjSUszbGVCUUlDUlU5NUVpellldUhEeUlLYTl1N0RLQWJKY29jQ0JJMGZ4di9tdlZlazRJcUtYRGR0WnZBUisrZU1Rd204OXhKcHZsc0hZdUdyZlVJbUlxT3B5Y25JeGQvRVg2T2p1aEZtdmp0RjJPVVJFTHdXbFVvbm9meDdnMHRWSUJGMkxSSHhTbXNheDVxWk4wYkc5R3pwNUZJWEd0dGJtZkpoV0F6WC9xMTh3Y0lBUFJnNGRyTzFTWGhwS2hhTENjTGNtSkxrNU1HeFNkNnYvajU0SXdKbXpwN0J5eWV3Nk8rZXoyTTZDaUJvS3JrUnU1UDQ2ZkFaWGJzUmgzWnFWREpDSmlPcUlzWEVUclBsbUdkNmQreGxNVGMrd3RRVVJVUzNKenk5QVNQZy91SFQxSm9KRGJ1SnhUbDZaNDNURUluaDV0a2FQem0zaDVka0tqblpXREkwYmlla1RoMkRWK2owWTdqTVFRaUVmYkZnWGFqTkFCbENuQWJKU3FjU092L2JoczNjbjFkazVpWWdhS29iSWpkajU0SERzUDNZSjY3OWZ4UUNaaUtpT0dSczN3ZmZmZm9WM1B2NFVOcFptZk5nZUVkRUxJc2t2d0lYZ2NKd051b0hyRWJHUXllUmxqbXRxYklTZVhkcWhkMWNQZE83WUdvWjhFRjZqNU9IZUF2YldKdGh6OERBbWp4dXI3WEtvZ2RsejRERHNyVTNRM3QxRjI2VVFFZFY3REpFYnFjVGtEUHpnOXhmV0xQK2FQWkNKaUxURTBzSWN5Ny84SFBNV0xvR3Jpd1BzYmZqMW1JaW9PdVJ5SlVMQ1l4Qnc3aG91WFkxRVFhR3N6SEdPZGxibzNkVUR2YnExUjd2V3pia3k5U1h4L2h2ajhkN0NIekdvbnpjc3pNdCtDQnZSOHpJeU03SDl6ejFZdCtKamJaZENSTlFnTUVSdWhHUXlPWmF0MllLWk02YkJ6YldGdHNzaElucXB1Ym0yd0d2VC80dGxxemRqM2ZLUCtOUnZJcUpLVXFsVWlJbUxSOEQ1YXdpOEVGcG1xd3FoUUlCMmJWelFxMXQ3OU9ycUFTYzdLeTFVU3RwbWIydUJzY042NDRkMXYrQ2JwWXUwWFE0MUVEK3M4NFB2OEQ3OEl6OFJVU1h4TjlsR2FNZStBTmphT01CMzFBaHRsMEpFUkFCOFI0OUV5STF3N054L2lnOU5JU0txUUVKU09rNWZ1STZBYzFlUm1KSlo1aGdQOXhZWTdOMFozajA3d3FRcDI3WVJNSFc4RDk1YitDTU8rQi9qNzBGVW9RTkhqaUlsSlJGTFBweW83VktJaUJvTWhzaU5UR0p5Qmc0ZXY0VE5HOVpxdXhRaUluckd4Ky9Od3N4M1BzRGdmbDI1NG9XSTZEbDVrbndFbkx1R2srZXU0VmJzZ3pMSE9EdllZSEMvTGhqY3R6TnNyTml5Z05UcDZJanh4YnlaZUgvQkQyanYzb1ozWkpKR2NYZnVZc3UyblZpNzRtUGVJVVpFVkFYOGl0bklyUDE5SDZaTm1jaGVZRVJFOVl5RnVUbW1UWjZJdGIvdHhZclBaMm03SENLaWV1SHVneVFjL1BzaUFzNkhJRCsvb05SK2M5T21HTlMzTTN6NmRZRnJjM3NJQkFJdFZFa05oYjJOT1Q2YU5SR0xsbjJEOWQrdjRyTmhxSlQwakV3cy9QSnJmRFJySXYrb1Q5VEFLSlZLUEg3MENFMk1qYUdqcTF2bWZvRkFVT1dmRlpSS0paUUtCY1E2T2hySDVFdWxFSWxFWlo3M1pjSVF1UkdKakw2RHhOUnNyQnc3UnR1bEVCRlJHU2I2anNHaFk4Y1JlZXN1UE55NVFvcUlYazR5dVFMbmc4Tng4UGg1M0x4MXI5UitRMzA5ZVBmc2lNSDl1cUJUKzVaOE9CNVZpWGZQRGtoSno4TGNSVXV4YnMxS0dCdXozUWtWeWNuSnhTZUxsbUw4eUQ3dzd0bEIyK1hVR3lxVkNwZlBuY09sd0VCa1pXVEF3TWdJUzc3N1R0dGxhVlZoUVFHV2ZQQUJBR0Nsbjk4TG1mT3pXVVdMU1A3Mzg4L1ExZE43SVhQV2x1MStmc2lYU3ZIbVJ4OXB1eFExT1k4Zlk4V2lSWmcyYXhZOHZMelU5c2xsTWl5ZU13ZStVNmVpaDdkM3lmYlBaczNDNkVtVDBHZlFJSTN6bmpoNEVHZFBuQ2ozdmY1Ni9ueTA3OVFKVTE1L3ZlWVgwb0F4Ukc1RXR1ME53TlJKRS9pRE5oRlJQU1VVQ2pGMTBuaHMzM3NTSzVmTTFuWTVSRVIxS2pYOUVZNEdCTUUvSUFpUEh1ZVcydS9oM2dLdkRPdURQdDA5b2FlcmVUVVFVVVVtalJtQXJFZFBNSGZ4RjFqenpUSUd5WVNjbkZ6TVhmd0ZlblpxaFVsakJtaTduSHJsek45LzQ4U2hReEFLaFhCMGNVRmhRZW03UWw2MDRrQlZMQlpqMGNxVk1HcFM4ZjlIMXk1ZmpvVDc5d0UwakNDMnRoUi83SW9KQkFMbzZPckMzTklTelZ1MlJKZGV2ZURnN0Z5amM5eUtqSVJjSm9OU3FhelgrWklrTHcrSjhmRUFBS1ZDQVFCSVQwbEIzSzFiYXVQU1UxUFZ0clZzMDZicWR6YXBWRFVydHBGZ2lOeEkvSFA3SWVLVE1qQnNNTDhoRWhIVlowTUhEOFRtN2JzUWUrY2hXcms2YXJzY0lxSmFwVlNwY0NNaUZnZVBYMFRRMVVnb24vc2xURjlmRHo3ZVhmREtzTjV3Ylc2dnBTcXBNWHA3eGhoczNIb0U3ODc5RE45Lyt4VmJXN3pFMGpNeThjbWlwZWpacVJYZW1qRmEyK1hVT3hkUG53WUFUSjg5RzIwNzFPMEtiYmxjanBDZ0lQUWJNcVRjY1EvdjN5OEprS21JbTdzN0JFSWhWRW9scEJJSjBsSlNrSnlRZ09DelorSGg1WVZ4MDZiQjBNaW9XblAzNnQ4ZmNybThYZ2ZJQUpDV25JdzlXN2FvYmJzZUhJekk2OWZWdG9WZHZZcGI0ZUVscnhjc1gxNzFsaGNNa1FFd1JHNDBqcDRLZ3Uvb2tSQ0pSTm91aFlpSXlpRVdpZUE3ZWlUOEE0THhDVU5rSW1xa0ZBb2xBaStGWXVmZUFOeFBTQ20xMzhuZUdxOE02NE9oQTdyQnlGQmZDeFZTWXljVUNERHIxVEV3TlQyRGR6NytGTXUvL0p3UDIzc0p4ZDI1aTRWZmZvMEpJL3RpNHBqKzJpNm4zcEVWRmlJdnQrak9rTmJ0MnRYcHVVVmlNWFIwZEhENTNEbDQrL2lVRytvRm5Ua0RnVUFBZlFNRFNDV1NPcXl5L3ByeHpqdHFxN0dWU2lWdTM3cUZnQ05IRUJrYWlxU0VCTXllT3hkTlRVeXFQUGZJQ1JOZVpLbTFwbm5MbGxpMGNpV0FmOXRaRFBQMUxkWE93bWYwNkhMYldaVGwrUlhOU29VQzZhbXBDRHB6cHRUWVhnTmVuc1djREpFYmdjSkNHYzRHaGVFUHY3ZTFYUW9SRVZYQ2tFSDlNWFAyWHN4NTNSZTZ2R1diaUJxUndrSVpqcCs1Z3QwSEE1R2NtcW0yVHlnVW9rOTNENHdkMWhjZDI3ZmtRL0tvVGt3YU13QTJsbWFZdS9CenpKdytGYjZqUjJxN0pLb2ordzhmeFpidE8vSHhySW5zZ2F5QjZwblZsU0p4NWVLaEY5WGlRQ0dYdzYxTkc4VGN2SW5ZNkdpTklYWmViaTRpUWtMZzZPS0M5SlRTZjVTa0lrS2hFSzNhdFVOTGQzZnMyN1lOSVVGQjJPN25oM2ZtejYvdysyMTliVnRSWE5lU0R6NVFhN095L1puZXhTVjlqQVVDNk9ycGxWcFlXZGEyWW5kall3RUEyVmxaYXE4QklDc2pBNGQyNzFZYm42QmhSVHhEWkdwUWdrT2kwTnJORFJibVp0b3VoWWlJS3NIUzNCeHVyaTF4K1hvMGY2a2hva1pCa2wrQUl5Y3U0YTlEWjVDVi9VUnRYek5qSTR3ZDNoY2poL1NFcFZuVlYwUVIxWlIzenc1d2JXNlBaV3UySU9SR09ENStieFlzek5uZW9ySEt5TXpFRCt2OGtKS1NpUDliOFRIc2JmaGVsK1g1M3JyUHZpNE81b3EzTGZ2eFI1enk5OGUxaXhlUm41OWY2Z0ZrNmFtcE9IZmlCRzdIeE9ESjQ4ZlEwOU9EZzdNemVnOGFoRGJ0MjJ1c29XTzNib2k1ZVJPWHo1M1RHQ0pmdlhBQmNya2MzZnIwd2Y3dDJ6WE9WWjBhVXBPU2NQcllNZHo1NXgva1N5UXdNVE5EMTk2OTBhTmZQNDNuS2U4QmVkVjlJRjlhY2pKT0hUMksyekV4S0pCS1lXcGhBYThlUGREUHg2ZlM0WDR4b1ZDSThkT240OEhkdTNodzl5NGlyMStIWjVjdXBlb3Y3ejE5L2hxMy9mSUxidDY0Z2NHalJzRm5kT21XTURldVhNSHVUWnZRb2xVcnpKbzd0MXJYVlY1ZEUyYk1nRktoUUZSWUdDSkRROUY3NEVBNE5tOE9BRWg0OEFCcnYvMjJaSjY5VzdkaTc5YXRhbk1mM0xVTEIzZnRBcUQrdnZpdFdhTTJydmkxVUNqRThnMGIwS1ZYTHdCRmYyeFpNSHMydXZidWpRa3pacWpORzN6MmJLbVBSMlBHRUxrUkNBNkpRdisrZmJSZFJvMkVCZ1ZDbXBlRDNqNnZhQnh6S2VBUURJeU00ZFZyWUIxVzl2TEt5M21NekxSa09MbTIwWFlwNWNxWFNxQnZZRmpoT0VsdURneWJHTmRCUlZUYmt1THZ3czZwNGQrT09zQzdONEpDUWhnaUUxR0Q5aVEzRHdlT1hzQSsvM1BJeVZPL3hkalMzQVNUWHhtSWtZTjdRRi8vNVh3QUV0VWY5cllXV0xmOEkremNmd296My9rQTB5WlB4RVRmTWZWeTlSMVZqMUtweEo0RGg3SDl6ejN3SGQ0SFN6NmNDQjBkUmg2YXRHclhEaXFsc3VTVy9WYmx0TE00ZStJRWdzK2VoYU9MUzhtcXpXTFI0ZUhZc1hFajVESVptcG1hb3Jtcks1NWtaeU0yT2hxeDBkSHdHVDBhZzBlTktuTmVkMDlQbUppYUlpWXlFdGxaV1RBeFUxOFlwMVFxY2ZuOGVSZ1lHcUpqdDI2bHdzR2ExSEFySWdMYi9md2dsOHZScEdsVE9MVm9nYnljSFB4OTRBQVNIejZzOE9QM29zUkdSMlByK3ZXUXlXU3d0cldGdGEwdEVoNDh3SW1EQi9IZzltMjhObWRPbGUvY0VRcUY2RE53SUE3czNJa2JWNitxaGNqRnludFBuOWV4V3pmY3ZIRUROME5EeXd5Ukk1NzJJTzdjczJlTnI2dXN1am84clQ4a0tBZ0E0T0xtQmc4dkx3QkZJVElBako4K0hTNHRXMnE4aGlzWEx1RENxVk5xMjk1ZnRBaEFVYnVVNjhIQkphK2ZyNnA0eGI1WWgzZVE4aXRxQTZkU3FSQWFFWXZYWnJ5aDdWSnFKT0RnZHFRbko1UWJJaC9ZdWc2V3RnNWFENUh2M0FxSHEzdnRoRDZGQmZrNDQvOG4rbytjQkQxOWcxbzVSMlZJSmJsWU1XOG14RHE2V0xCNmM3VnFVYWxVT0xsL0s5cDA2QWJubHU0YXgyMzRaaDVNekszd245bnpxenovemcwcmtCUi9GKzh1WGcwajQyWWF4eXJrY3F6NzM4Y3d0YkRHK0prZndOVEN1bExuK0gzTkVoZzNNOEdrTitkV1BMZ0c1SElaSHNSRkl5WWlCT2twQ1hqdHd5OXE5WHkxNGZ2RnMrSGVzVHVHVDV4WnBYMVZvVktwOE12eStiZ2JFNEhaaTc2RGF4dlBHczJueWJ6cFJRLzJXTFhsYndocnNjKzhWd2RQL0xGakoxUXFGVy9wSnFJRzUxRjJEdjQ4RkloREp5NGhQNzlBYlorRG5TWCs0K3NEbjM1ZG9DUG04enFvL3REUkVlUFZ5Y013MkxzTDF2NitENGVPSGNmVVNlTXhkUEJBaVBsc21RWkxybERneEtsQTdQaHJIK3l0VGJDT3E0OHI1WTJuTFFLS1Y4Nis4ZlMvWmJseCtUSStXTHdZMW5aMmFpMHdIbVZtWXRmdnYwTWhsMlBzZi82REh2MzZsZnhjRzNQekpyYi84Z3RPK2Z2RHRYVnJ1TGk1bFpwWEtCU2l1N2MzVGh3NmhDc1hMbURvSytwNXdLMklDR1JuWmFIdjRNSFEwUkRnVmFlR3g5bloyUDM3NzVETDVSajZ5aXZvUDJ4WXlSK1VZcU9qc2FNS3E0aHI0a2wyTm5adTNBaUZRb0gvdnZWV1NWaWFsNXVMalQvOGdKaWJOeEYyOVNvNmRlOWU1Ym1Mci9XaGhnY1NhbnBQeStMdTZRbDlBd09rSkNVaEl6VVZGdGIvL2o2ZG41K1AyS2dvNk9ycHdiTno1eHBmbDZhNkpIbDV1QmNYQndESWZmSUVtV2xwTUxleUt0bXZyNjhQd3laTk5GN0Q4NnZHQWNEQjJSa0FZTnkwcWRycjU4bGxNZ0RRK0RuNE1tR0kzTUFsSktkREtOYUJ2WjJ0dGt2UnVvUjdjVGgvZkYrbHg0K2MvQ2FhbVZsVTZSeW5EKy9DMzNzMm85ZmcwUmc3N1YyMWdPbmsvbTNJZVZ6K1gvQ2VOMzdtaDJxdi85NjdCUmVPNzBka3lDWE0vSGdaekszK2ZWK0xnNjJxc0xSMXdHZXJObFg1T0FQREp2RHM3bzByWjQ3aHdva0RHUHpLZjZzOHg0UGJ0eEJ3Y0Fma2NubTVJZktkbUFoWTJqcFVlWDZCUUFCeksxdmNDRDZEWDFjdHhMdUwxMmdNdXdNT2JrZHFVandrZWJsVkNnVnZoVjJwZE9CY0ZaTGNKNGkvK3c4ZXhFWGpYdXhOUExnZEExbGgwUy9nQW9FQThYZitnWk5yNjJyUHYvdlg3MTVVcVdocVlvNFJrMTZIUWlGSFV2eGRqZU9TNHUraXFhazVIdDZMcmRJK0FMQ3hkNGFPYnNVcjFBUUNBZHA0ZHNHZFcrSFk4OXYzbUxmOFY0aDFkQ3QvTWZXTWc3MGRCRUl4RXBNejRHQm5xZTF5aUlncVJaSmZnRDJIem1EM29jQlM0WEZMRndkTUhlOEQ3eDZlWE4xSjlacTlyUVZXZkQ0TGtiZnVZdnZlazlpeVl6ZkdqaHFCSVlQNnc1SnRMaHFNOU14TW5EeDlGZ2VPSElXTG94VStlM2NTMnJ1N2FMdXNScW03dHplczdld0FRRzN4dzhYVHAxRllVSUN1dlh1alovLythc2UwYWQ4ZS9ZY05ROENSSTdoNCtuU1pJVElBZE92YkY2ZU9Ic1hWaXhjeGVOUW90ZjYxeFEvVTYxbE9lNG5xMUJCMDVnenk4L1BSb1VzWERCd3hRdTJZVm0zYll1VEVpZGkzYlZ1Rkg1ZWF1aGdZQ0tsRWd2NURoNVlFclFCZzFLUUpodnY2WXRQYXRRaTlmTGxhSWJKeHM2SkZWbms1T1dYdTEvU2Vsa1VzRnNQRHl3dlhMbDFDWkdnb0Jnd2ZYckl2T2l3TWNya2NuYnQyTFFscWEzSmRtdW9LdjNZTlFxRVFDb1VDQWY3K09COFFnUGNXTENqWnYyUGp4bkt2b1NZS252WmoxdFBuZzRBWklqZHcwYkgzNGRGV2MwQlhVK2twQ2ZoKzhUc2xBZGZxYlNkck5OL0srYStYdVQwclBhWGMvYytPSzJ1TXJwNCtmTVpPUTJoUVlLVnJxZXpZOFRNL1FNK0JSYmUrZE9vMUVLRkJnUWc2ZFFUcHlZbDQ5WU1sMERjMEFnRGN1SHdHNmNrSmxUNS8wZHpxSWZMSVNhL2pVWG9LYmw0UHdzOWZmb0NaSDMySjVxMyt2YTNJc0lreHVub1ByZFRjNTQ3dDFiaHZ0OTkzVUNvVjVSNmY4emdiQUhEMjJCNmtKY1dYTzliSGR4b3NiZFNENEtqUVlBQkErODQ5Y1dEck9pZ1ZjbzNINXo3T3hyN05QMm5jLy96SHFkalE4YThpUFNVUjRWZk9ZY2Y2NVpqNThiSlMzd0FmM3YwSGdmNS9RaVFXNDlVUGxxQ1phZFgrY1BDODQzdTM0TlNoblZVK2J2VzJrMUFxbFZneDc3V1N6M2VnNkJ1anRaMFRYRnA3b0VVYkQ3UnMyeEhHelV5eDlKMEprT1ErS1dmR0lvWk5tdUtyRGVydmRjaUZnQ3JYcDRtbHJRTkdUSG9kdVkrejhkUFNPZVdPalFtL2hwandhMVhlOStGWC93ZEhsMWFWcXNkNytIaGNQWDhDNmNrSk9IMWtONGFPbTFIeFFmV1laN3UyaUlxOXh4Q1ppT285bVZ5Qm93RkIyUHJYY1R4Nm5LdTJ6Nk90SzZhTjkwSFhqbTE0WndVMUtCN3VMYkJ5eVd6RTNua0kvNEJnekp5OUYyNnVMVEhBdXplOE9uakN3ZDVPMnlYU2N4SVNreEFhSG9FejV5OGg3czV0OU92WkVmK2IveHBhdVRwcXU3Ukd6ZDJ6N0RzQTQ2S2pBYUNrZCt6elBEdDNSc0NSSTdoMys3Ykd1WnNZRzhPemMyZmN1SElGTjIvY0tBa2QwMU5TY0RzbUJxM2F0Vk5iY2ZvaWFvaU5pZ0lBZE8vYnQ4eGpORjN2aXhZVEdRa0E2TnE3ZDZsOXhhdGlxOXRhUXlFdit2MWIweUtxcWw1anAyN2RjTzNTSmR5OGNVTXRSQzV1WmZIc3g3OG0xNldwcnN2bno4T3RiVnRFaDRkajBNaVJPTzN2aisxK2ZoZytiaHdBWU9wYmI4RzFqZVpXbkpjQ0EzSDY2Tkh5THJHRVhDNkhVdkZ2WGxMY1ZrTlBYMS90QVgvRlk0cTNsYlhhdWJGaGlOekFQVXhJaGJOVDdYekRWS2xVK1BQWDFTVUI4b3RRVWNoYTBYNkZYRjdtR0YwOWZiVHYzQXVydDUzRXl2bXZJejA1b2N6QWU5NzBJYkMwZGNEOGxiL2o5eldmSXliOEdsemRPOENxakpXd3lRbjNjVDgyQ2lMUnY3Y3NtRmxZNC8ybFAyTExUMThpTGlvVS8vZlZSNWkxY0JXTW01bVdqS2xNMEY1YzQvUEVPcnFZOGNGUzdOMzBBNjZlTzRGZmxzL0hweXMzd3R5cTZBZFlJK05tR1AyZnR5dWNIeWcvUkE0Tk9nMmxVbG1wZWZJbGVSVUc3ajBIalNvVkl0KzhmZ25HelV6aDVPcU9EZDk4Q3JsY3B2RjRxU1FYd1lHYXY2QnJDcEVGQWdFbXZ6VVhxUW4zSWRiUmdheXdBTHA2Ly81MXNDQmZpaDNybDBPcFVHREtyRS9WQXZucU1qSnVWdTdLNmZUa0JBZ0VBbGpZMkpmZXFWSWhLejBGT3JwNkdEQnFFcHhjMjhEWjFSMEdScHB2dTZub1hPVWRWNTFWNk05NmR2VzdjVE5UekYvNXU4YXhxejU3QTIwNzljQ29LVzlWYVI4QW1GbFdmclczU0NUR21QL09RdENwSS9Ec1d2WVBmUTJKazZNREVoTFR0RjBHRVpGR1NwVUs1eTdkd084Ny9aR1lrcW0ycjIxckY4eWFOaHFlN1Z5MVZCM1JpOUhLMVJHZnVEcGl6dXUrdUh3OUdrRWhJZmhqeDA0SWhHSjR0bXNMSjBjSE9Ebll3OEhlRGsyTmpXRm9ZQUFEUXdQb1ZQR0JWMVF4bVZ3T3FVUUtpVlNLSnprNVNFaE1RbnhDSXVJZkppQWlLaG9xcFJ4ZW5xMHd4cWN6ZWl5WURsMWQzbDVlRjU3dlZWd3NLN1BvKzRLbGpVMlorODBzaXhaSzVPWGtRS2xVYXJ4THBXZi8vcmh4NVFvdW56dFhFaUlIUFgxZ1dhL25WaGUvaUJveTBvcCsvcmEyTCtOM05nQjZkUlFHWnFXbkF3QytXN3BVNHhocFhsNjE1bjcwTlBnMDFmRGVhWHBQTlduUnVqV2FtcGdnNGNFRFBNck1oS201T2ZLbFVzUkdSOFBNd2tKdHBYbE5ycXVzdW1Lam9wQ1NtSWorUTRjaU9qd2NUWnMxdzVncFUzRHA5R25rUzZVQWl0cHFTSEp6U3gxYjdObnd0eUovYmQ2TThKQ1FVdHY5OSt5Qi81NDlwYlpYNTJHS0RSVy82elZ3OFVscEdEelFxMWJtUHYvM1B0eVBpNGFacFkzYXlzbWEwQlN3bGhmOEZpc09nR3NhakFGRjRlTVEzK21JQ2IrR3RoMjdvOStJQ2FYR0hObnBoL3V4VWJDeVV3L3A5UTJOOE5hbnk3SExieVdVQ2lXTW1qU3RjVDNQRWdxRm1QakdKOURWTTRDaGtYRkpnUHlpbGZXeFZDb1VnRUNnOFp1N1FpNkhTcVdzc0lYQS9iam9raDdYQW9FQUt6WnJEb2lyOHI1cVdxbGVJSlVnK2VFOS9MRGtYYlh0aGZuNWVQd29BMEtSQ0tjUDc4THB3N3RLSGZ2SjF4c3ExVXFoV04raHZ1ZzcxRmZqL25uVGgwQWtFcGQ3UGZvR2hoamlPNzFTNXl0dm51cTBPS2t1b1Vpazl2K0Z0Q1Qxdnh5UG1QUTZUTXpMWGlGUTFqNTlReU0wTlNuOUEwSkZkeU04YSt2YS81VzdmL3Fjeit2OUEvaWNIT3dSZURaSzIyVVFFWlhwUm1RYy9MWWR3aiszMWIvbU85cFo0YTNwbzlDbm15ZFhIbE9qb3F1ckErK2VIZURkc3dOVUtoVVNrek1RRlhzUENZbHBDRHdiaGNUa0RPVGxTU0dSRmtDU0w0VmNYcmxGR1ZSNVlyRVFodm9HTURUUWc1R1JBZXh0TGVCa1o0VXVubzU0ZFlJMzdHMHQrSFZIQzBRYVZyT3FuaTVNMHZTZUZHOFZDQVRsdm0vT0xWckF6dEVSZDJOamtacWNERk16TTRRR0I4UFUzQnh0UER6S3JhMDZOUlQzdU5WMFhjb0tlZ1MvS01VOWYxdTJhZlBDbjhWU3ZFSzd1WWFIeldtNmRrMEVBZ0U2ZHUySzh3RUJ1SG5qQnZvT0hveW9zREFvNUhKNDllaWg5dkd2eVhVOVg1ZEtwY0tKUTRlS2d1cFcvOTY5MnJGclYzaDRlU0U1b1doaDFZdHNQOUxkMnhzdDNmKzk0Lzk2Y0REdTM3NE5vVkNJVjZaTXFkWG41dFIzREpFYnVNVGtqRnE1elNvOUpRSEg5LzBCZlFORGVBOGJVZ0p6eHdBQUlBQkpSRUZVaDRQYjFyK3d1WlVLQlI1bHBxcUZvOTM2RFVOT2R2bjloUHNPOVZWYjhmdi83TjExWEZYM0g4ZngxNzEwZzVTVWdnZ21pb3JkN2V6WWRMTmRPWFhoU3RmVDlmWnpQZDFjcUpzTFo4eDJ4cXlac3p0UUxGcEFta3ZjK1AyQlhMMXlMMXdRUmZEemZEeDhlRTk5ei9kY0x3anY4ejJmNyswcUNyWFNVcE9OYm8rN2NoR0ZRa0ZOLzhCaTJ5d3NMUmsxK1RWMFdtMnhieUFWRWV3cEZBb0dqNWxjYkgxU2ZNd2REUTZualgrZ3hFQjMxbXRQbGhyMkEveTNkUjBBTGRwM3I5RCtsVGhTdllUUGoxYWpNWGxzMFlqczZJdVJSc3MxcENZbkdyem50MXZTNVc3SlRMdFdvYldSYi9YSjlOdWJ6TE41dTI2TW5QUktzZlZsTFFsVEVtTlBVWlRsNjJmYStBZEszZWQyUHcvK2ZyN0V4aHYvSGlTRUVKWGxVa3dDMzg1ZndiN0RwdzNXdTdrNk1YNUVIL3AyYjRlbHBkUThGdFdiUXFIQTM5ZFRTazRKVVFKblYxZXVKU2VUZlBVcXRZS0sxNk8rbGx6NGM2NkxtMXVwNFgrN3JsMVorc3N2N051eEF4OS9mM0p6YytuYXQyK3B4NVduRHc1T1RtU21wM010T1JtL1dyV0tIVk5VdnNBWUMwdExOR28xZWJtNXhjb1haSmN3RXRZWUp4Y1hVbE5TZUhEc1dOd3FzQjU3Ym02dWZpUjNoSkdTRXVYVnJIVnJneEQ1MklFREtCUUtXclJ0YTdCZlJWNVhkbFlXc1ZldU1HRDRjRzc5SkZoWVdPRHU2Y25ZU1pPb0hSeU1vNU1UQUh1MmJXUFZuMy95d1p3NStuL3o1S3RYU1l5TE0rdWNBWUdCQk5hdGk0V0ZCV3ExbW8wclYrTGk2a3A2V2hvV2xwWkd5M1RjTHlSRXJ1S3ljMVE0T1psK0ZMNDhiaTVqTWZpeDUwMU9WbFplaTMvOGpNZ1RCM242N1MrcGNYM1NzcHIrZ2V6WnZJYmFkUnZRdEhYeG92a3JGczRoTmZrcS9SNStISUMvbDh5bmZwT1dCTlZyYlBJOEcvOHErVTZVazRzYjFqYTJwQ1FhLzBZU2N5a1NqNXArMk5yWjY5ZnQyNzZCWm0yN1lHVnRVM2duMDhnZEtHT2ptbSsxLzk4TjVHUVpGcmpYNlhSc1hmTW43Ym9QME5kWnZwVzlvek1kZWc0eXV1MVdHNWVYZmlmdTd5WHppNVdaeU01TVovVWYzeHZkUHpzekhhRFk5cHRMYk9Sa1pYTGt2KzA0dTdsVEsvaEdUYUt0YXhlVGxaRm1zbDFqNTNSMGRxVnJ2K0g2WldPQjNjeW5SNUNabnNvblA2ODNPWUs2cUw1d1NZR2ZsYlZOc2RJUlNmRXhLQzBzRENZNHJDcHlWVGtWV2h2WkdGTkJjR2xLQ25Kdko1Uk5Ub2psdTQrbWtaYVNSUDJtTGZFTE5IN1hYYWxVNHU1dCt1WmJVWkJkVWltUmxNUTRzMHZDbE1UWnlZbnNiTlZ0dHlPRUVCVWhOemVQaFVzMjh1ZXFMV2cwTjc3SDJkbFo4L0RnSGp6VXZ5dDJkbFYzUWxNaGhCQVZxMjc5K3V6YnVaT0R1M2NiRFhDTDZ1WFdhMVI2V2NId1ZxMVl1M1FwUnc4Y0lENG1Ca3N6dzdyeTlLRldVQkFuanh6aHlMNTlSa1BrZzd0M216eWY4L1dBTlByU0pSbzJiV3F3N2RUUm82WDI5MmExZzROSlRVbmg5TEZqdE92YXRVekhtbEpRVU1BZlAveEFWa1lHVFNJaUNBeXV1SkpUdmdFQmVQbjRjRGtxaXFURVJNNmRQazFRU0FnMVBBem5IYXJJNjNKMGNpS2lYVHRhZGV4WXJGeEZha29LNm9JQ3ZHcldSSldkclMrUkVSOGJpNTJEQThtSmlRYjdlOVdzU1ZKQ2dzblNKMzh2WDg3RnlFaWlMMTNpK2JmZXdzdkhoMTFidHBDWmtjR0lDUlBZczIwYkcxYXNvRkY0T1BZT3hqT2I2azVDNUNvdUp5Y1BlN3VLRFhtTHlsaUVocldnZFpjSE9MSjNXNFcyWDc5cFN3N3Urb2Q1czk3Z3VYZStJVDAxaFQrKys0U2NyQXd1UnA0MEdpS2ZPM21ZeE5qTDZMUmEwbE9UMmJseEJWdFdMNkxiZ0lmcFBXeWMwZkN3dEJCVm9WRGc2ZU5QWXV6bFl0dVNFbUpRWldmUk1MeU5mdDMrSFJ0Wi9PT243Tnk0blBIUHo5UUg0TGN5cDJieHFjTjdpNFhJZXphdllkM2llZXpmc1pGSFgzaW5XSTFoQUFjblozb05OYThNZ2praDhvNE55OG5QeXpWWWw1T1ZXV0k5WlNoZWIvbm1hLzUzL1RJSzh2TndkVGNjdGJGdiszcVRvMHhObmRQVHg5OGdSRFpHVjBHUEd0WDBxMTFzQlBaTFkzcmg0dVpSSVNWVTdqWmpJOG8zL3JXUXZWdlhNdm1Oei9DNEpVUTl0bThIcTM2ZlMrYytRK25ZcDNCeWd2bWZ6OEMxaHVtSkNITlZPY1hLV2xTVytPaUxmUC94cTJTbVg2TitrNWFNbnpvRFMwdmpOZkpzN1IzTktoUHk4b2MvbUh4VXlkeUpEMHRqYjJkSGpxcmk2czRMSVVSNTdkNS9ncTkrWEVwaVVxcCtuWVdGa29HOTJ6UG1vVDY0dVZUc29BVWhoQkJWWDRjZVBUaTRkeS8vWFI4OTNMcFRKLzNJejhpVEo5bTZmajFXVmxaMDZ0bXoxTGFzckt4bzJiNDkvMjdhUkdaNk9zM2J0TUhCc2ZUL2U4clRoOWFkT25IeXlCRjJidDZNYjBBQXpWcTMxbS9idDNNbmU2NlA0alVtdUY0OUR1emV6WWFWSzZrZEhLenY0Nlh6NTltMGVuV3AvYjFaMnk1ZE9McC9QK3RYck1EZDA1TjZqVzhNa3N2THpXWHZ2Ly9TdUZrejNEMUxmeUpDbzlGdzlzUUpOcXhZUVVKY0hBR0JnVHc0eHJ6c29DeWF0V3JGaHBVcjJiUnFGUnFOcHRnb1pLalk2d0lZT25xMDBjem45eDkrNE1yRml5YVBtL1gyMjBiWGZ6eDNMcmtxRlFkMjcrYnN5Wk5jaUl3RVlOdjY5Ymk2dVJIUnJoMzJEZzdFeDhTd2FkVXFQTHk5Q1cvVmlob2VIbnczYXhaL3pwdkh1Q2xUVEE1aXE4NGtSSzdpVkhtNTJOODBVdloyRlpXeHNMRzFZL2hqejFkWXV6Y0xiOU9GaEpoTC9MUHlkLzc4WVJiUkZ5TEp5Y3FnZGRlK0RCbzlxY1JqRlVvbExtNGVUSDFuTmo5L09aUE5xLzdnU3RRWm5weitVYkhIWEV4TnJIY3p2OXJCN1A5M0k2cnNMSVBKelM2ZVBRRkFuZm8zNmkvVmJ4SkJyZUQ2WElrNncxZHZQOE9FNTJkUXUyN0RNbCsvS2MzYmRlUGtvVDJjUFg2QXIyWTh5NFNwTXczT2Z5ZDg4T01xZytYUzZoT1hWcnRhbFozRnpvMHJTanludVNOTjcyYTkzL3VGUjAwL010S3U4ZVAvWHVPNW1kL29QL002blk2Tnl4ZVNsbktWZ29KOC9mNFRucDlSWW51bkR1L2wxT0c5ZDdMTFpybHc1amp6UG4rTDNKeHN3aUk2TUhyS2ExaFVrWWx1N096dHlNbFZjZVRrT1o1Lzh4dVVTaVVXeXNLNjVFb0xCVXFVaGErVkNwUVdTaXlLWGl1VUtDMXVlbDEwelBYdEZoWktySzJzc0xHMnd0cmFDaHRyeThMWFZrWExWbGhaMzd6OSttc3JTMnhzclBUSDJ0aFlZMk50aGFPREhmWjJkdkw0dWhEVlVFTFNOYjcrY1JtNzk1OHdXTjhzTElTcEU0ZFR5OWQ0dlhzaGhCREMyOGVIb2FOR3NXemhRcGIvL2p0Yi8vNGJkMjl2TXRMU1NFcEl3TUxDZ29jZmZSUVBiL01tMG03VHVUTTcvdmtIblU1SDIxSW0xTHVkUHRScjFJaTJYYnF3WjlzMkZzMmJ4OFpWcTNEejhPQmFVaEpwMTY0eGNNUUlWaTVhWlBSOFhSOTRnR01IRDVJUUc4dEhyNzJHZiszYTVLcFV4TWZFMEwxZlAvNVpzOGFzZmdNRUJnZnJqNW4zOWRmVThQQ2dob2NIdVNvVkNiR3hxTlZxR3Bpb0NmM0x0OStpVUNyUmFiWGs1T1J3TlQ2ZWd2eDhGQW9GclRwMlpPRHc0VmhaVi96VFErSFhRK1NUUjQ5aWJXTkRreFl0S3ZTNmpERVYxazU1cGZoVHNSdFhybVR6dW5YVUNnb2lPenVieVMrL2pLTno4WG1zdEZvdGE1WXNRYWxVRWhnU1FvT3dNT28xYW9TWFQrRlR5S2twS1N5WVBSdTFXczJ3NnlGMllOMjZkT3paazM4M2J1VDNIMzdnNFVjZnhkTHEvcHJjczJyOGxpM3VpcHZMV0F5YjhKekpTYklxUXE4aFl6aDc3QUJIOW00SENrdEE5SC80Q1pQMWpyUmFEUUFXRm9VZldVOGZmNTZaOFJXL3p2NkFXblhxbFh0eWhZQTY5ZGkzZlFNWEkwL1NzTm1OdTQrUkp3b2ZlYW5iTUZ5L3pzbWxCcE5lK3grL3pmbVFFd2QzOCswSDAzajBoWGNJYld3NHNXRjV3MDliZXdjZWUrazkvbHJ3Rlh1M3JtUHV4OU9aOFB4TTZqZHBxZCtucEZJVDk0Si9WdjVHcmlxbnNydHh6OHRNVDcxakpSMktHUHVhYU42dUc3R1h6N045M1ZKT0hOcE55NDZGZlRpd2N4TUpNWmRvMXE0YjNRWThiUFk1N2tRNWk3STZ1T3NmRnYvNEdScTFtdFpkSG1EWWhPZXE5QjFoclZaTFlaVU1UV1YzeFNnYmF5c2M3TzF3c0xmRjN0NFdSLzNmZGpnNDJPRmdkMzNad1E1N3U4THREdloyT0RqWTR1cnNpS09qUFVxWkRFZUllNEphcldYeDZpMHNYTHlCM0x3Yk54QnJ1RG96ZWNJUXVuVm9KcE5YQ1NHRUtGVkV1M2JVOVBWbDI0WU5YRHgzamt2bnptSHY0RUI0eTVaMDZkTUhIMy9USmVKdTVlN3BTV2lqUm1SbFpCZ3RUVkdSZlJqMDhNUDRCZ1N3ZC90MkV1UGp5Y3pJSUNBd2tLR2pSaEZZdDY3SkVObkR5NHZKMDZheGZzVUtMcDAvejZYejUvSHk4ZUdoY2VNSWE5NjhUQ0V5UU04QkEvQU5DR0RYbGkzRVhybEMyclZyT0RnNVVUOHNqTllkTytwRHpWdWRPMTA0YjRGQ29jREd4Z1l2SHgrQzY5V2paYnQySm8rcENEVThQS2dkSE16bHFDaGF0RzFickM3MDdWNVhlV20xV3Y1WnM0Yk42OWJSdkUwYmhvNGF4YmV6WmpIbmswOFlQWEVpdmdFQkJ2dmJPemp3MkhQUEVSQVVoSzJ0cmNHMnVPaG9Gbnp6RGVscGFUd3dkQ2gxYnByUTc0RWhRN2lXbE1UeFE0ZElTVXBpK1BqeFpmcU1WM1VTSWxkeGRqYTI1S2h5Y0w1ZVFQeDJGSld4Q0duVWpMYmQrbFZBNzB5N2VPNGtxU2xYQWFqaDRWMWlnQXlGRTZQZE9xT3JqYTBkajc3d3ptMlZNNmhUdndsUUdCb1hoY2hhalliSUU0Znc4ZzBvVmd2WHl0cUdzYysreFY4THZpTHkrRUY4QW9yL3gyYk9lM2RrNzNaVU9jV0w3aXVWU2g1OGRDcE9MbTZjT3Z3ZnRZTWJHR3czcDlURTdjck96REJaVHpvNzAvVGorM0dYbzlpeFlUbWhqWnNUZWVLUXlmM3UxQWpqTy8yTHJrNm40OUs1azZRa3hoUFJzZlRIc1VwU1drM2VpcUJVRkFhcHQwNnVwOUZvY0hIeklPcjBVYUpPRjlic09udnNBQUE2cmFiWS9uVWJoSnU4M2tPN3QzQm85NWFLN3JwWnRGb3RmeStleDlhMWkxRW9GUFFlTm82ZWcwZFZTbDl1aHlwSGhYMEYxNTIvay9MeUM4akxMK0JhV3ZsS2VTaVZTbHljSFhCeGRzVE54UkZYRnlmY1hCeHZMRHM3NGVyaWlJdUxJNjdPRGpnNTJFdUlKY1FkY09MMFJUNzlkaEdYWWhMMDY1UUtCWU1lNk1CakkvdmpZRzlid3RGQ0NDR3FDMnNiR3o2ZU85Zms5cEsyM2N3L01KRFJFeWVhZmQ2UzJuMzBtV2ZLZFZ4Wis2QlFLR2pWb1FPdE9uUW84N2w4L1AyWjhIVHhTZGxMT3E2azlocUZoOU1vUE56a2RuUGJxYWpqUzl0bjhyUnBacDNyYmx5WHVxQ0FZd2NQc25YOWVxN0d4eFBlc2lVUGpobURoYVVsanozN0xQTysvcHF2UC9pQVZoMDcwcTVyVjd4dkNxOURHaGptTFRxZGp0M2J0ckZ1MlRMVUJRVjA2ZE9ITHIxN0creWpWQ29aOWVTVExGdTRrQU83ZC9QVisrL1R2RTBiT3ZYc2liZnZuZjBkLzE0Z0lYSVZaMjl2UTQ1S2Rkc2g4czFsTEI1Ni9JVUs2bDF4V28yR2JldVdzSDdaenlnVUNud0M2aEFmZllFVEIzY1JGdEdCcTNIUmZETDlNWlBIbDJYMFpta1Q2d0Y0KzliQzFkMkxFd2QzTTJqMEpCUUtCWkVuRDVHVGxVbWJyc2JENEtLZ055c2pEVWRuVi8zNmh1R3RTYThkekxBSno1VjZYanNISnpMU1VreHU3ejFzSEQwR2pUSjRKUCtScDZaalorOUF3Mlp0T0xCekU2cXNUSDN0V2lpY3JDODdLNE11ZlI4QzRPQ3V6ZGlabUtCUHA5T2hWQnF2OVpxVGxXRldQZVZiclZzeUQ0VlN5ZUF4VTByOE4rdzFwT0pxT3NPTm1zaDNLbWdxeU10bDNlSjVITjZ6bGRUa1JJSkNHOTkyaU96ZzVITEg2aXdYdlIvSzY1OGRVNVByR1Z0ZjlHVEF6YXlzckkxZXI1T0xHNkdObTlOOTRFZ0FUaHpjeGJyRjgzamdvUW1FUlJqL1Fhekl0eCs4aEoxOStXdHJabWVtODl1Y0Q0azhjUWdyYXhzZW52Z3lUVnQxS25kN2xTbEhwY0xlem9id1JpRnNYdllGV28wT3JWWlRPQ0laMEdxMGFMVmFORnJkOVZIS1dqUmFMVHF0RHExV2gwWlh1RTZuMWFIUmFOQnFkZWgwT3RScUxRWHF3c0EzUDE5TlhuNCsrUVZxOHErSHdQa0ZCZVRuRlpCZmNIMWJ2dnI2ZXNOOTh2SUtVT1hta1oyVFMzYU95bUNpcmZMUWFyV2twbVdTbXBiSkpUUDJ0N0JRNHVMa2lLdUxJeDQxWFBCMGQ4WEQzUVV2RHpjODNWM3dkSGZEMDhNVkJ6c0p2SVF3UjBHQm12bC9yR1BSeWkwR04rSHIxUTNnaFlrakNBME9LT0ZvSVlRUVFvaDdRMEpzTEJ0WHJlTGM2ZFBrNStYaDR1YkdpQWtUYU43bXhyeFdEbzZPVEhycEpkYXZXTUd1TFZ2WXUzMDdIbDVlUFB2NjY5allGdi85WWMrMmJheGF0QWlsVXNuQUVTTm8zNjJiMFhNcmxVb2VHamVPd0xwMVdiTjRNWWYvKzQvd1ZxMGtSQmIzUGdkN096SXpzNmpwVmY3U0V6ZVhzUmc2N2htVEU4YmRydVRFT0g3NStsM2lMa2ZoN3VYRG1LZmZRS0ZVOFBrYms5bTJkZ2xoRVIyd3RMTEMwNmY0b3dCRkU3SzVlWGliWFhQRzNCQ3ljWXQyN055NGdxalR4Nmpic0NrSGRoU0cwYzNiZHkveHVKc0RaSUFCSTgyLzY5bDMrS09sN25OemdCeDlNWktHelZycmc3Zk5xLzRnS1Q3R0lFVGVzdVpQa3VKajlDRnlpL2JkU1U5TjVscFNBalU4Yjh3K3FsR3IwZWwwSm12R21sTVQyWmphd1EwSURHbUVsMi9KdjRDV2QyTEEwa1l3bXpQQzJkUSs3ODc5eXlEVWpMbDRqcE9IOXdDUWxabk9sdFdMVUZwWTBDQzhOYTA3OXluMVBKVkpveTRBd05xNjhMR2ltMit1NkhRNlhoN2JHMWQzVDk3NDRqZUQ0MHFyZHcxUWtKK0h0ckRXQXEvTVdxQmZueGg3aGMyci9zRGR5NWQyM1FlWW5JeXVTTkd4ZWJrcW9QQ3BBbk5kT0hPYzMrWjhTSHBxTXU1ZVBveDc5aTE4YTFmY2pNTjNXMFptSmc0T2hkZXZWQ2hRV2lxQWU3TWNoMDZuSXkrL29EQlFWdVdTazYwaU95ZVhyR3dWMmFvOHNyTlY1S2h5eWNwUmtaT2pJaXNubCt6c3dyK3pzbk5JejhnbUsxdFZwbk5xTkZxdXBXVndMUzJEQzVmalRPNW5iMnVEcDRkYlljRHM3bm85YkhiRnk4TVZMdzgzdkR6Y1pHU2x1TzlGWFlybC9TOFdjdkZLdkg2ZGc3MHRUNHdleUlCZWJhdDBLU0FoaEJCQzNGOXFlSGdRYytrU2djSEJORy9UaGlZdFdoak5PQ3l0ck9qLzBFTzA3dFNKSFpzMm9WQXFqUWJJQU8yNmRpVXpQWjM2VFpwUXUwNmRVdnZRc24xN0dqUnBRbHgwZExGUnpkV1ZoTWhWbkorUEJ6R3hjWVFFbC80Qk42V29qRVZ3ZzZhMDdkNi9BbnRueU1YTkhaMVdTN3NlQStnMzRuRnNiTzFJVG96RHdzS1N5K2RQazVxY1NBM1Btc1VDek16MFZHWStQUUtBWGtORzA3SlRiMlBORjJQT3hIb0FMVHYyWXVmR0ZlellzQndQYngrTzdkOUpZR2dqYXZyVk50bjJrYjNiQ1F4cGlLdDc0V3lpSllXclplMm5UcWRqM3FkdjBxUlZSeUk2OXVMOHFTUE0vV2c2UFFlUG92ZXdjV1ZxZStYQ2J6bDlkQjh2ZlRnWGQ2L0N1MkpGWlRTc2JZcC80L3hvM2hvVUN0Ty9SSlkwZXJadGp3SFltekc2MUp3UjRzWVl1N2tBa0p3UWkwNm5NN2tkSUNVeERxMVdhM0lmcGRLQ21Jdm4yTHQxTGFlUDdDTTlOVm0vemNiV2pyNGpIaU84ZFdjY25GeksxZmU3cWFnbXRiR1J2aHFOR3JoUlc3eXNQcG4rT0tuSmlTYTM1K1dxZVBPcG9TYTNtMkpPRFdpTlJzM0d2eGF5WmZVaWREb2RqWnEzNWVHSkw1ZHJSSE5PVm9aWk54Mm1qWCtnekcyWFZVeHNISDQrSG5mOFBCVkJvVkJnYTJPTnJZMDE3bTdGSjZjd1I0RmFRM3BHRnVrWldhUmxaSk9XbmtWYVJpYnA2ZG1rWldUZHRGeTRQU01yMjZ4MmMzTHp1QnlUd09XYkhzMi9sYk9UQTc0MVBmQzcvc2ZYeHdNL2IwOThmZHh4YzNHU3NobWkydEpxdFN4YXNZWDVpOWFpVnQ5NG1xQjE4NGE4UE9XUmNuODlDeUdFRUVMY1RTNXViZ1psTDE3OTZDT3pmNGIzOVBabTZPalJwZTdYZS9EZ012WEowY21KMElZTnkzUk1WU1loY2hWWHk5ZUxLekd4dDlYRyttVS9BeEIxK2lndmp5MDVvQzBLWHNvejhaZVZ0UTNQdmZNTmxwYUZJNGtMOHZQNDVhdDM5TUhXNmFQN2FOZDlRTEhqb2krYzFiOCtkZmcvczBOa2Mva0YxaVV3cENHbkR1OGhKeXNEclVaRDEzN0RUZTZ2MCtsWU91OXo4bkpWdlAzTm53WWprcHUzNjNhOW4zdkpWZVhvbDZHd2ZxeXRuVDBObTdVeDJPZFdpYkdYT1gxMEgvRXhsMmpacVRkMUc0Ymo2ZVBQamczTDZkUm5HSFlPNW9WbTUwNGU0dGorSFlRMGFxWVBrS0Z3WkMyQWcyTmhJRnJlR3NVTndsdnoySXZ2NnBjZHpReFl5MU1xQTR3SDJGcXRsdW5qSDhEV3pyN0VnUHV0U1ErU2s1VlI0ajZKY1ZmWXUzVWRBRDRCUVRSdDNabjFTeGRnNytoTSt4NER5OVhueXBDWm5ncUFnM1B4ZjQrODY1ODNZemNRelBIUW8xUEp6ODhEQ210UDdkeTRuRXZuVHVFVFVJY2VnMGZxdytrRlg4eWdYbGlFd1UycE0wZjNzWGZyT2hvMmEwM0xUcjFMdkZseHEvam9DeXo2ZmhheGw4NWphV1hOZ0VlZW9IM1BRZVc2QmlpOUpuWFJEU0Z6Ymt6Y3Jpc3hzZFR5dlhPVG1ONXJyQ3d0OEtqaGdrY044NzVmYURSYU1qSUxBK2FrbERTU1V0SklUa25uYW5JcVNTbnBKS1dra3BTY1JyWXF0OVMyTWpLenljak01c3k1eThXMjJkcmE0T3Z0amw5Tnorc0JzenUrMTE5N2VickpaSUNpeW9wTlNPR2pyeGR5NHZSRi9UcGJXeHNtang5TS81NXQ1ZWFKRUVJSUlhb3MrVG5tN3BNUXVZb0w4UGZtd0xIbzIyckQyT1J3Tjh2SnlpQTVzZkF4NGxyQjlXL3JYRVVCc2xwZHdMelAzaVkrK2lMdHVnOWc5K2JWeEYrNWFQU1k0L3QzQXVEdTVjdXBJM3ZKemt5dmtCR2hONWQ1NkQxc0xITS9lb1dMa1NjSURHbElvK1p0VFI2WEdIdVpYRlVPN2w0K3hVcGFqSnowQ2xBNE1qbFhsYU5maHNJUTJjbTFSckY5Ym5VbHFqQTBENjRmQmhSK1krd3hhQ1IvZlBjSk96WXVONnVtY0VGK0huLzkvQTFLQ3dzR2paNWtlTjFYQzBmcUZZMmk3dHozUVFDTzdkdEJhbklpOVp1MHhOdmYrQ2hzZFg0K2U3ZXRRNk5XRzVUSUtBdHpiMENZRTI1ZmpidUNUcWN6Q01uTHExNlRDSG9QSFV0NG15NzY4SEQ5MGdXMzNXNVo1R1JsY1B6QUxocTFhRmZxdmdYWHc5eGIvK05NVGl5OHFYUmd4eWFUOVpEam95K2FmSCtOcmE4WEZzRVQwejRnTkt3RkJmbDU3Tit4a1Myci95UWpMWVZ1QXg2bTE5QXgrcS90SWpVOHZXbDgwM1UwYnRHT2VrMGlXUDd6TjF5Tmo2Rmo3eUUwYjl1dHhKc2lhblVCVzFZdFl2T3FQOUJvMUFRRWhmTHd4SmZ4THVFcGdkTDRCNFZnWisvSXhGYytOcmxQMFh2dzhvYy9tQ3pOTWZlajZVWW54eXlySzlFeFJEU1JHcVNtV0Znb2NYTjF3czNWaWFCYXBtZHd6bGJsa2x3VU1PdkQ1alN1SnFkeE5UbVZoS1FVVktwOGs4Zm41dVp4NFhLYzBaSVp0clkyMVBiM0ppakFoNkRhUGdRRzFDU29sZzhlTlZ6a0IxZHh6OUxwZEt6OVp3K3o1NjhnTnpkUHY3NXhneUJlZVdZTWZqWGRLN0YzUWdnaGhCQ2lLcElRdVlwckdCckkvRVZsSHhWOHMyZG5mRlhpOWlON3QvSHI3QS9NMnRjY09Wa1ovUHpWdTBTZFBzcmdNWk5wM3E0YnV6ZXYxb2RmTjh0TVQrWHczbTFZMjlneTdybTMrUHlOU1d6L2U1bFpOWVVCOHZOeXVaYVVRRXBpSE1sWEMyc0FwaVlsOHRha1lhZ0xDdmpneDFVQStBVFV3ZHJHbHZ5OFhJSkNHNWZZNW9Xenh3RUlidENrTEpkdHRvdVJKd0FJcWhlbVg5ZXNUVmZXTFo3SDdrMnJTaHdsWFdUZGt2bUZOWk43RDZHbWY2REJ0cXR4VndEd3JPa0h3SUJIbmdTZ2RlY0grUHFkNTdoeTRReTloNDBsb0U0OWcrT3lNdEtZLy9uYmFOUnFXclR2d2FCUlQ1WDdHaXZLeVVPRmRZc0RReHZkZGx1T1RpNzBIRkw2NHkwVkxTc3puVk9IOW5Ea3YrMmNQM1VFclVaVDdHWk5Wa1lhT3AwV0cxdDdyS3h0VUJma3MvM3ZaVUR4ZXNKeGw2TUFDQTFyZ1dzTlQ0TnRTZkV4WEl3OGdiZHZMV3FIR0Q1eWMyei9Ebkp6c21sbHBPYXpqMzhnVitPaTJiZDlQZnYrM1VCT1ZnWk5XbmJrMlA0ZGJGbTlpQzJyRnhVN1pzK1d0ZXpac3Rib05idDVlTFBxMSs5WTlkdDNoRFp1UVVUSG5nWVQ0NldsSkJGNTRpQmIxeTRtS1Q0R1Mwc3Iranc0bm03OVI1UmFiN2swVTkrWmZWdkhGeWtwaEM2TFl5ZFBNZTdCcWprcDRMM0V3YzRXQi8rYTFQWTNmbk5McDlPUmxwRk5YSHd5c1lsSmhYOG5KQk9Ya0V4c2ZCTHBtYWJMWnVUbTVuSDIvQlhPbnI5aWVFNTdXd0pyMVNRb3dMY3dXTDRlTUV0cERGSFpWS3A4Wm4zN0IxdDJIdEt2czdSVU11R1Jmanc4cUp2VVBoWkNDQ0dFRU9VaUlYSVY1Ky9qaVZaZFFHeGNQSDYrcGtkcDNTbi9yUHlkUFp2WDBMN25RTG9OZUxqVS9jK2RQTXlTSHo4ak5lVXFmWWMvU29kZWcvV3pnK2ZuRlg4Y2VjMGZQNkF1eUtkbHgxNzQxcXBEdlNZUjdOaXduSmFkZXVGWjAvQlI4d3Ruam5QKzFCR3kwdE1BbURGbE9Ga1phY1U3b1ZBUVhMOHB0VU1LQzUvcmREcisrTzRUOHZOeXNiU3ladHU2SmRSdEZFNjlzQWlqMTNEaFRGR0kzTFRVNnkyUEd5SHlqVEJiYVdGQnUrNEQrSHZKZk00YzIxL2k4WW14bDltNVlUbk9yaldNMWxDK0VuVUdBTC9hZFEzV2Uva0dNR0hxVEg2YzlUcmZmVGlOSVdPZkpxSmpUd0RPSE4zUDB2bGZrcFp5bFk1OWhqSnc1TVJ5aHlUbExaOXhxL3k4WEhadFdnbEFlSnZPRmRMbW5WWlV1a1d0TG1ESGh1VWNQN0NUaTJkUDZMOEduTjNjYWRhMkt5NXVoalZ5OTJ4Wnk0YnJaV2R1VmI5SlM0UGw4NmVPQXZEZ2hPZUtqUlpmTXU4TExrYWVvRTIzZm5Uc1BjUmcyOFhJRStUbVpEUDg4UmVNbnVmRWdWMXNXN2NFMzlyQmpKN3lHcUdObS9QU21GNDBiOWVOSG9OR0dlejd5ZlRIQ0cvVG1WNUR4aFpyNTVQcGo5RzRSVHZhOXh6RXhyOSs0Y2gvMjJuWDQwWVptd003TjdGcy9sZjZrZGJlZnJVWlAvWHRZbC92MVVGTWJCdzZyYnJLMUVTdXloUUtCVzR1anJpNU9OS29mbUN4N2RrNXVjUWxKQkdia0tJUGxtTVRrb21PdmNxMXRBeWpiV2JuNUhMeXpDVk9ucmxrc043WnlZRzZnWDdVcjF1TGtPQUE2Z1VIVU5PcmhnVEw0cTY0SEpQQTI1L01ONmdQSGxUTGg5ZW5qaUU0MEs4U2V5YUVFRUlJSWFvNkNaR3JPSVZDUWZNbW9SdzhjcXhTUXVRdHF4ZVJuNWZMNWxWL2xCb2lwNmNtTS8venQ3RzBzdWF4RjkramZ0UEM4RXVuMDZGUUtQUUJXNUVET3pkeGNOYy8yTmphMGVmQjhRRDBHL0VZWDd6NU5ML08vb0FwYjN4bVVOdjE1T0U5YkYrM0ZDaXN2K3ppNWtGSW8yWjQrZGJDeXpjQWI5OWF6SHIxU2R3OHZCajMzRnY2NDFiOVBwZXp4dzhRRnRHQlRnOE01YnNQcHZITFYrL3l4TXNmRkJ2aHF0UHBpRHBkR05JRjE2LzRrY2pwMTVKSlRvakZ3Y2tGYjk5YUJ0dmFkdXRIN2JvTnFOc3duSFdMVGRmMjlmYXJ6Y1JYUGthdExzRFd6dDVnbTBhakp2TGtJU3l0clBFUENpbDJiSjM2WVR3MzgydCsvdW9kRm4zL1A0N3QveGNyYTF1Ty9yY2RKeGMzSG4zaFhSbzJhMzFiMTJoT09RNG92WGJ5NnQvbmtwRjJqZHAxRzVRNmV2eGVjVEh5SkFDcTdDeFcvdm90VVBoWmJkS3lBeTA2OUNTa1VUT2pRWk8zWHkyVUZoWm9OUnI5T2tjbkZ4cEh0S2YvSTAvbzE2VmZTK2JTdVpONDFQUXJGaURuWkdWd1pNOVdGQXFGdmk1M1dUU09hTStVTno0ak1MU1JRUi90N0IzeDhpMWVqc0hVK2lJZTNyNk1uUFFLQTBjOXBTOExzK0d2WDlpMC9GY3NMYTFvMXJZcmgvZHNKVGtobHBPSDl0Q3A5OURiSG9WOHJ6bDA5QmpObTRSS3VIZ1BjTEMzSmFST0FDRjFpbjltTTdLeXVYd2xnWXZSOFZ5S1R1RGk1UVF1UmNlVGxtRzhuRWxHWmphSGprZHk2SGlrZnAyem93T2hkUU9vSHh4QWFIQXRRb01EOFBKd2xYOTdVYUcyN2p6QWxjeUJBQUFnQUVsRVFWVEVKM01XR1pTdkdOeW5BNU1uRE1IS1NuN2tGMEtJZTltQ1AvOW13WjkvVjNZM2hCQjMyZGEvdnF6c0xwU0ovRVJaRGJTTmFNU2F6VHNaMkxkaUo1d3o2OXpkKzdObjh4cURDYlJNY1hIellOeHpiK0h0VzF0Zmp4ZmdhbncwT3AxT1A5RWJGTmJuWGZMVDV3RDBHL0U0TGpVS1IrcjVCTlNoKzZCSDJQalhRdVovL2pianA4N1FQODRmMGFFbmRSczB4ZHV2Tm00ZTNtYjljcjV4K1VKMnJQOEwzMXAxZUhqaXk5alkyakYwM05Nc21mY0ZQL3p2TlVZK05kMmdQbTM4bFF0a3BxZFN3OE1iVi9lS253d3I4bVRobzZkQlJzb3oyRHM2VTdkaHVGbnRtTnJ2MU9HOTVPWmsweUM4TlZiV05rYjM4ZmFyemNCUlQvSHpsKzl3NnZCL1FHRXQ2MkVUbnJ2dEFCbWcxOURiRDVHM3JWM0NuaTFyc2JDd1pQRFlLYmZkcDRxaVVWKy9FV0xpczNmNTNDbjlhNStBSUZwM2VZQVdIWHBnWjEveVpJbE5XbmJra3dXRlAxUVczWFF4WnNmRzVlaDBPaUk2OUN5MmJkWHZjOG5MVlJFVzBRRjNyL0xkY0xwNWRMeTVjckl5MFdvMTJEczQ2VWZCMy96Wkt3cVExeTJleDViVmk3QzB0R0w4MUJuVWI5cVNnRHIxV1AzN1hOYjg4UU43TnErbFRkY0hhQkRlR20rLzJ0VWlmTnY2N3k0RzlteFIyZDBRcFhCMmRDQ3NZVEJoRFlNTjFxZGxaSEVwT3A1TFZ3cEQ1WXZSQ1Z5NmtrQ0drZElZR1ZuWkhEaHloZ05IenVqWHVUbzdVcTl1TFVMckJGQS9wQmFONndmaDdPUnd4NjlIVkQ4RmFnMXpmMW5Kc2pYYjlldHNySzE0Y2ZMRDlPeGsvS2txSVlRUTk0N3hJeDZvN0M0SUlZUlpKRVN1QnRwR05PTFQ3LzRrT2VVYUh1NDFLcno5OERaZENHL1R4ZWkyQVk4OHFhK3BhNDU2WVJHa3B5YWp5c25DeHRhZXRHdEpyRnc0QnlnTXFMUmFMZitzL0kxTnkzOUZwOVBSb2RkZ2cwZmRBWG9NSEVsQzlDV083ZC9CVjI4L3c4TlBUU01nS0JTZmdLQlNKd2tzb3RHb1dibndXM1p2WG8ySHR5OVBUUHRBSDBhMzd0cVhqUFJVTml6N21RVmZ6cVJUbjZIMEhqWU9heHRiZlNtSk90ZnJJWDg4cmJBMjg3V2toQktYaTF4TFNqQzZUNzJ3Q0FhUG1jelpZd2V1dnhjMzZpSC8vdTFIeGZxZm1YYXQyRFpqNjRxRXQrbEt3MmF0MmJybVR3QWlPdlF3Mko2Zmw4dWxjNmM0ZlhRZkp3L3U1bHBTQWdxRmducGhFZVRuNVhJeDhnUUx2cGlCbTRjMzljSmFVTGRoT1A2QkliaDcrOTdWTUUralViUG1qeC9Zc1dFNUFJTkdUeUlnS0xSQzIxY3FMVkFvRkZ3K1h4ajRLcFhHUjc4VzVPZWh5c25HenQ0Qksyc2JkRG9kaC9kc0JUQVlJWCt6YmdNZTV1SzVrN1R2UHNDc3lmT01NZlYrSnlmRXNuUGpTbXhzN1dqYnJaL0J0cDBiVjNCZ3h5WnNiTzBZTU5MOHI5ZUtjT25jS2VaOTlxWitXYUZRVUs5SjhWRER5Y1VOcFZMSm1LZGYxeitsMEtuUFVBTHFoTEw4bDluRVhZNWk3Wjgvc2ZiUG43QzBzc2JWM1JNN093Y1VTaVVLaFJLRkFncXJndWpRYWpSb05HclU2Z0lLOHZQcC9NQXdPdlFhZkpldTJEeEpLU21jaXpwUDIxZUxsL3dRVllPcnN5UGhqVUlJYjNUanFRNmRUa2RLYWdhUlVkRkVSa1Z6TnFxd2xuSnFldkZSeTJrWldmeDM2QlQvSGJweGN5a3dvQ1poRFlKcDByQU9ZUTJDOGZaMHV5dlhJcXF1cEd0cHpKdzEzNkNzaXIrdkorOU1lNnpFeVNpRkVFTGNPOGFOS0Q0bmlSQkMzSXNrUks0R3JLMnQ2Tkl1bkkxYnRqSHlvYUdWM1oxU3JWLzZNL3YvM1dDd3p0bTFCZ0YxUXZscXhqUEVYRHdIUUxzZUF4Zzhabkt4NDVVV0ZveWU4aHEvemZtUW8vdis1YXUzbjZGMWx3ZDQ4TkdwWnAwL1B5K1hyMmMrUjh6RmMvZ0VCUEhrOUE5eGNqRU0zM3NPSG9WQ29XRDkwZ1ZzLzNzWjd0Nit0T3MrZ0JNSGR3TTNTbGtreGNjWUhGZmFza2F0TnJxUGozOFFXbzNtUm9oOFUzbUdRN3UzbUx3V1k5dU1yYXZwSDBoMlZqcFhvczdpN3VWRDQ0ajIvTGZ0YjZJdm5DWDJjaFN4bDgvclN5VTR1OWFnVTUraHRPN2FWMTlTNC9MNTAremJ2cDVqKzNld2QrczY5bTVkQjRDbGxUVnVIbDZNbnZKYXNSckxSVzZ0Z1Z5V21zaEo4VEc4TktZWDdYc01aTWk0cDFudytReE9IOTJIUXFGZzRNaUp4VzR3M0s0NTc3M0k1Zk9uRGRZWksvc0JrSndZeDZldlRRUUtnMUdGVXFsL0QwMlZPckd3dE9USmFSOVdZSTl2V0xkNEh1cUNmTHIySDQyRDA0MVIvVHMzcm1EbHI5K2lWQ29aT2VtVlltVXVia2ZmNFkvaVgwcUlYNmRlWTRhTW5ZTG0rbnRUdTI1OWF0ZHRXR3kvdHQzNzQrVGlWaXhjRHdwdHpQUHZ6dUg4cVNNYzI3ZURTK2RPa3BRUVMzSkM4WWs0alZFb0ZEUnEzdGJNSzdwN05tN2VSdWUyNGZLSWVUV2pVQ2p3cU9HQ1J3MFgyclVzL0Q2dTArbEl2cFplR0NxZnZ4RXNHNXZNNzFKMEFwZWlFMWk5Y1JjQTNwNXVOSzVmaHlZTjY5Q2tZVjFxK1h1anJBYWo4RVhGT0h2K0NxOSs4RDJwYVpuNmRSMWJOMlg2TXlOeHNEZCtNMU1JSVlRUVFvanlrdDllcTRuK1BkdngxdjkrWnNUUVFWamM0M1ZEQTBNYWN1WDhhVFFhTlZiV3R0U3VXNThlZzBhaVZGcVFsNnZDMXM2ZXdXT25HSDBrdjRqU3dvTFJUNzlPM2EzTldMdm9CMnJYYldEMithMXRiSEYyZGFkaHN4cU1mT29WYk8yTlB6N2NZOUJJM0R5OGlUcDloSGJkQzhQS2lJNDlzWGR3b3M3MWtIRFd3bzFsdVBLU0ZlVG4wV1BRU002ZFBJeC80STFBdHFMT2taRjJEVmQzVC9vLzhnUVdGcFlreEY1bTc5WjFLQzBzOEtzVlRFamo1dFJ2MHBLZ2VvMkxqWGF0WGJjQnRlczJZT2o0WjdoMDdoVG5UeDNoOHJsVHhFZGZSS20wd0xkV3NJbXpVbXhVYkhrVWpjenU4K0I0a2hKakdUcjJhVUxEekM4RDRPYnVwUjlwWHBLNkRjUEp5YzVFcDlVV3ZpK0JJUXcwTVhMWHl6Y0FDd3RMTkJvMU9wME9uVWFEbGJVTndRMmFNS1FTU216MEhmNG9xU2xYNlQ3d0VZUDF0WUxyWStmZ3hMQUp6MVo0bUdyT1pKcTI5ZzYwN3ptbzFQMHNMYTFNUHZHZ1VDZ0lhZFNNa0ViTjlPc0s4dlBRcU5Wb3RWcTBPaTA2clFhZFZvZFdxMFduMHhiK20raTBLQlJLM0R5OHpiNm11MEd0MGJCODlWcmVuVGErc3JzaTdnS0ZRb0dudXl1ZTdxNjBiMVg0dlV5bjAzRTFPWTNJcUdqT25ML01pYk1YT1IxNW1ZSUN3N2tCRXBOU1NVdzZ5T1lkQjRIQzBocU5Hd1RSUEN5VWlQQjYxUEl6cjNTVHFINTIvbmVNOXo3L2hiejhBZ0NVU2lWUGpobkE4SUZkNVRNaGhCQkNDQ0h1Q0lVNis0S3VzanNoS3NhMGQ3NmpXOWVlOU92ZG8vU2Q3MUhwMTVMUmFOUmxHaTJabFpHbXI2dGFtcWpUUjdHeXRzV3pwaCsyOWc3MzNTOWFHYWtwT0x1NUE0VVRyVjJOaThZdnNLN0orc2ptMEtqVldGZ2EzbzhxZXA5ckJkZTdyZjRhVTFKTjRNcFFHRllXOXFraSszVXA4aVFhalpyZ0JrM05Qa2F0THNEUzBxclkrcnhjVmFraGVtWjZLbHFOUmw5Ly9IWmNqWXZHenNFUko1ZXErU2grMGVTWmRlbzN1U09mdGJVYk5yRjEyejk4L09aVEZkNjJxTG9LQ3RSRVJzVnc3RXdVSjA1ZjRQaXBDMlJtNTVSNGpKZUhLeEZONjlNeXZEN05tNFJLVGVYN2dFNm5ZOW1hN2N4WnNBSmRZUTBmbkJ6c2VlZVZSdzFLcXdnaGhCQkNDRkhSSkVTdVJvNmZ2c0FuYzVidzZ3OXpVQ3FWbGQwZElZUVF0OUJxdFl4K1lqTFRKdytuY1FQemFyaUwrNU5XcCtOS2JDTEhUMFZ4L05RRmpwKzVRTUxWYXliM1Z5Z1VoQVlIMENxOE1GUnVFQnFFcGFYOExGQ2RhTFZhdnBuM0Y4dlg3ZEN2ODYzcHdZZHZUS1NXYjhWUDlpdUVFRUlJSWNUTkpFU3VabDU1Ynk0UkVXMFlNZlRlbWtSS0NDRUUvTGxzQlFjTzd1V2pOeVpXZGxkRUpjbFc1Yko0eFJaMjdqdE9YR0lLdWJsNWxkMGxJYW9zVzFzYmZMM2Q2ZEFxak9HRHUrRmdKN1dnaFJCQ0NDSHVGQW1ScTVuWStHU212UG9GODcvOUdnLzNHcVVmSUlRUTRxNUlUa2xod3FSbm1mM1I4L2pWZEsvczdvaEtjUEJZSlArYi9UdUpTYW1WM1JVaHFoMXZUemRlbmpLU0ZrMUtudkJWQ0NHRUVFS1VqenpuV00zNCtYZ3d1RTk3UHAvOVhXVjNSUWdoeEUwK256MlhJUTkwa0FENVBuWHdXQ1F2elpndEFiSVFkMGhpVWlvdnpaak5vZU9SbGQwVklZUVFRb2hxU1VZaVYwTUZCV3FtdlBvRi9mdjJZMGovdnBYZEhTR0V1Tzh0WDcyV05YK3ZZL2FIVTdHeXNpejlBRkd0Wkt0eWVXenFSL29BMmN2VGcwbVBUeUE4ckRIdU5hcm1CSlJDM0F0U3JxVnk1UGdKNXZ3d242VGtaS0J3UlBKUFg3d2lwUzJFRUVJSUlTcVlqRVN1aHF5c0xIbjdwUWtzK09VM3prVmRxT3p1Q0NIRWZlMWMxQVVXTFB5ZHQxK2FJQUh5ZldyeGlpMzZBTm5UdzRONWM3NmtlK2VPRWlBTGNadmNhN2pSdlhOSDVuLzdKWjRlSGtEaGlPVEZLN1pVY3MrRUVFSUlJYW9mQ1pHcktiK2E3a3lkK0JDdnpYeWZwT1NVeXU2T0VFTGNsNUtTVTNoMXhudE1uZmlRbExHNGorM2NkMXovZXZJVEUzQjJjcXJFM2doUi9UZzdPVEg1aVFuNjVWMzdUMVJpYjRRUVFnZ2hxaWNKa2F1eFRtMmJNclJ2ZTE1ODdTMHlNN01xdXp0Q0NIRmZ5Y3pNNG9YWDNtSll2dzUwYXR1MHNyc2pLbEZjNG8yYnVlRmhqU3V4SjBKVVgwMGJOOUsvamt0TXFzU2VDQ0dFRUVKVVR4SWlWM1BEQjNhbGRiTVFYbno5YlFtU2hSRGlMc25Nek9MRjE5K21iYk5RaGcvc1d0bmRFWlVzTnpkUC8xcEtXQWh4WjNpNDE5Qy9WcW55SzdFblFnZ2hoQkRWazRUSTk0RW54dzRrdkVFdEpyODRYVXBiQ0NIRUhaYVVuTUxrRjZjVDNxQVdUNHdkVU5uZEVVSUlJWVFRUWdnaGJwdUV5UGNCcFVMQnhIRUQ2ZHV0QlpPZWYxa20yeE5DaUR2a1hOUUZKajMvTXYyNlJUQngzRUNVQ2tWbGQwa0lJWVFRUWdnaGhMaHRNazM4ZldUNHdLN1U5S3pCaTYrK3dZUXhveGd5b0Y5bGQwa0lJYXFOdjFhdFpjR3Z2L1A4eElla0JySVFRZ2doaEJCQ2lHcEZRdVQ3VEtlMlRRa085R1BtcHdzNGNQZ296MCtaaUllN2UyVjNTd2docXF6a2xCUStuejJYaElSWXZ2bm9lZnhxeXZkVUlZUVFRZ2doaEJEVmk1U3p1QS81K1hndys4T3BCQWU0TVdIU3MveTViQVZhcmJheXV5V0VFRldLVnF2bHoyVXJtRERwV1lJRDNKajk0VlFKa0lVUVFnZ2hoQkJDVkVzeUV2aytaV1ZseWJnUmZlalJLWUt2ZjFyR3luWHJHVFY4R0wxN2RNUFN3cUt5dXllRUVQY3N0VWJEaG4rMjhOdmlaZmg1dXpKYlJoOExJWVFRUWdnaGhLam1KRVMrei9uNWVQRFJHeE01ZnZvQ3Z5N2R5SUxmRmpHNGYxOTZkZStDcDVTNUVFSUl2YVNVRkRadTNzYnkxV3NKQ3ZCaSt1VGhORzRRVk5uZEVrSUlJWVFRUWdnaDdqZ0prUVVBWVEzcThQR2JUeEVaRmMyYVRYdVk4TlJTUW9McjByVlRlNW8zYllLL24yOWxkMUVJSWU2Nm1OZzREaDA5eHRaL2QzRXU2anlkMjRiejdyVHhoQVlIVkhiWGhCQkNDQ0dFRUVLSXUwWkNaR0VnTkRpQUY0SURlUHJSSWV3OWVJcmRCdzd3ODIrL28xQmEwcVJSUTJvRitGUEwzdzkvUDErY25aeXd0N1BEenQ0T0swdjVLQWtocXA0Q3RScFZqb29jbFlxTXpFeGlZdU80RWhQTGxlZ1lqcDA4aFU2cnBubVRVQWIyYkVHYlY4WmdiVzFWMlYwV1FnZ2hoQkJDQ0NIdU9rbitoRkhXMWxaMGF0dVVUbTJib3RQcGlJMVA1bVRrUldKaXI3SmwyMGxpNDVQSnpsYVJvOG9qSjFlRldpMFQ4d2tocWg1TFN5WDJ0bmJZMjluZzRHQ0huNDhIdFh5OWlHZ1N3TGdITytIbjQ0RkNvYWpzYmdvaGhCQkNDQ0dFRUpWS1FtUlJLb1ZDZ2IrdkovNitucFhkRlNHRUVFSUlJWVFRUWdnaHhGMm1yT3dPQ0NHRUVFSUlJWVFRUWdnaGhMaDNTWWdzaEJCQ0NDR0VFRUlJSVlRUXdpUUprWVVRUWdnaGhCQkNDQ0dFRUVLWUpDR3lFRUlJSVlRUVFnZ2hoQkJDQ0pNa1JCWkNDQ0dFRUVJSUlZUVFRZ2hoa29USVFnZ2hoQkJDQ0NHRUVFSUlJVXlTRUZrSUlZUVFRZ2doaEJCQ0NDR0VTUklpQ3lHRUVFSUlJWVFRUWdnaGhEQkpRbVFoaEJCQ0NDR0VFRUlJSVlRUUprbUlMSVFRUWdnaGhCQkNDQ0dFRU1Ja0NaR0ZFRUlJSVlRUVFnZ2hoQkJDbUNRaHNoQkNDQ0dFRUVJSUlZUVFRZ2lUSkVRV1FnZ2hoQkJDQ0NHRUVFSUlZWktFeUVJSUlZUVFRZ2doaEJCQ0NDRk1raEJaQ0NHRUVFSUlJWVFRUWdnaGhFa1NJZ3NoaEJCQ0NDR0VFRUlJSVlRd1NVSmtJWVFRUWdnaGhCQkNDQ0dFRUNaSmlDeUVFRUlJSVlRUVFnZ2hoQkRDSkFtUmhSQkNDQ0dFRUVJSUlZUVFRcGdrSWJJUVFnZ2hoQkNpWERMVHIxVjJGNFFRUWdnaHhGMGdJYklRUWdnaGhLaFV5K1ovcWY4VGRmcm9iYmUzZjhkR0ZuNzlIbHF0dGdKNlY3M29kRHFXelB1Q0V3ZDJvZFZveXQxT1FYNGU2NWN1NFAycFk5aS9ZMk1GOWxBSUlZUVFRdHlMTEN1N0EwSUlJWVFRb3Z4U3JzWnpKZW9NemRwMnJleXVsTnVlTFd2MXIydjZCeExjb0dtNTJrbFBUV2JSM0ZtY08za0lBSGR2WC9vT2Y3UkMrbmd2MG1qVVdGaVU3Y2Y1Y3ljUDg5L1dkZnkzZFIxT0xqVVlOdjRaR2tlMEwxTWI2b0o4UG50OUVra0pNUUFzbS84VlB2NUIrQWVGbEtrZElZUVFRZ2hSZFVpSUxJUVFRZ2hSUldXa1hlUDdqMThoNVdvOHNaZk8wKy9oeDFFb0ZKWGRyVXBqYlcyckR6WUJ0cTc1azFwMTZwVTVKSzBzV3EyV25PeE1zalBUeWNuS0lEc2puY3lNTkxJejA4bktTQ01ySTVYTXRGUXkwcTZSbVg0TlJ4YzNYdm5mL0RLZFk5ZW1sZnJYMlpscDFQUVBMSE0vTGEyc2FkVzVOMnYvL0Frb0RKVi8rZnBkbm45dkRuYjJqbVZ1VHdnaGhCQkMzUHNrUkJaQ0NDR0VxSUswV2kwL3pucWRsS3Z4QUd4YnQ0U3I4ZEdNbXZ3cU5yWjJ4by9SYUpnMi9vRTcycTkzNS81VmFVR2luWU1qbzZlOHhwejNYMFNyMGFEVDZWajB3eXhlQ0t4TERRL3ZPMzcrZ3Z3ODhuSlY1T1hta0tzcS9KTjMvWThxSjV0Y1ZUYXE3Q3hVT1Ztb2NySlJaV2VTazUySktqdUxuS3hNY2xYWjZIUTZzOCtYcThvaEp5c0RlMGRucy9aUHVSckhxY043OWN2TjJuYkRvNlpmbWE4VG9FdS80Wnc3ZFlUSTR3Y0J1SmFVd09JZlBtUGNjMitWcXowaDdqVTZuWTZZK0NST1JWNGlPaWFSSzNGWGlZMVBKanRIUlU1T0hxcThYTlJxS1pramhLZzRscFpLN0d4c3NiZTN3Y0hlRGo4ZkQycjVlaEhnNzAzRDBFRDhmVHp2NjhFQ292SkppQ3lFRUVJSVVRVXBsVXI2REJ2UHI3UGZKejh2RjRCVGgvY3krOTNuZWZ5bDkzRjJjNi9rSGxhT3dKQ0c5Qm95aHZWTEZ3Q1FtNVBOYjdNL1lNb2JuNkcwc0NoM3UrZFBIV0hIaHVYazUrV1NuNWRIUVg0dStmbDU1T2VxeU10VmtaK1hXNllBdUtKY1BuK2FCdUd0emRyMzMvWEw5WDFVS3BYMEhEeXEzT2RWS0JTTWVPSkZacjN5SktxY0xBQ09IOWpKMmVNSHFCY1dVZTUyaGFoTStma0Y3RGx3a2owSFRuTG9XQ1FLQzB1YU5HcEk3Vm9COU9qV0hIOC9YNXljSExHM3M4UGV6aDVMeS9KL1R4RkNpRnVwMVJweVZEbmtxRlJrWm1ZUkV4dkhsWmhZRGh5TFp0NGZHOUJwMVRRUEM2VnRSQ1BhUmpUQzJ0cXFzcnNzN2pNU0lnc2hoQkJDVkZFTm03Vm0wbXYvNDZkWmI1Q1ZtUTVBM0pVTGZEWHpXUjUvK1FOcSt0VXU4WGlsc21MbVdMN1hKckRyMW44RUp3N3VJdWJpT1FDdVJKM2h6TEg5Tkd6V3B0eHR1dGJ3NU9TaFBSWFZSYU1zTEN5eGMzREUzdEVKZXdjbjdCMmRjWEIweHNISkJYdEhKeHljWElvdG16c0tPU2Nyay8zL2J0QXZOMi9YdmR5amtJdTR1SGt3Wk56VC9QN3RSemk3dVROczNETVNJSXNxS1RJcW1qV2Jkck50OXhIcWhZVFFwV01IeG85OUREOWZuOHJ1bWhEaVBtSnBhWUd6a3hQT1RrN1U5UElpSkxpT3dmYll1SGdPSGpuR21zMDcrV3p1WWpxM2JVci9udTBJRFE2b3BCNkwrNDJFeUVJSUlZUVFWVmhBblhvOC9mYVhmUC94SzF4TFNnQWdMU1dKMmU4OHo2TXZ2RU5RdmNZbWo1MzAraXlDUWsxdk4wZmM1U2crZTJQU2JiVlIwWlFXRmp6ODVNdDgvdVprbkYzZEdmNzRDNFEwYW5aYmJYclU5TVBGellQMDFHU1QrMWhaMjJCbjc0Q3R2UU8yZGc3WTJ0bnJYNTg5Zm9EMGE0WEhObXZYalNZdE8yQm43M1E5TUhiRXpzSEpaQm1TaXJCejB3cjlpSFVMQzB0NkRobGRiSitYeHZRcWQvc1pxU25NLzJKR21ZNnA2VmVibHo3Nm9kem5GT0oySFQ5OWdZVkxObklsTHBraEEvcng4OXduOFhDdlVkbmRFa0lJby94OGZmRHo5V0ZnMzk0a3BhU3djZk0yM3ZyZno5VDI4MkQwZzcwSWExQ245RWFFdUEwU0lnc2hoQkJDVkhFZTNyNDgvZFlYL1BESnE4UkhYd1JBbFpQRjNJOWZZZkxybjFJcnVGNGw5L0QyN2RxMGt1Vy96Qzd6Y2FuSmljejlhSHFaampGVjEzbmtwT25rNWFxd3RySER4czRPbTV2K3RyYTFNenF5VzVXVHhaS2ZQdGNIeUFCSDltd2xLTFFSWVJFZHludzk1WkdYcTJMbnhoc1Q2clhxM0FkM0x4bGhLZTVmc2ZISmZQM1RNbUlUMHhnMS9FSDY5T2lLeFcyVXV4RkNpTHZOMDkyZFVjT0g4ZkN3d2F6L1p5dWZ6Rm1Dbjdjcnp6dzJERDhmajhydW5xaW1KRVFXUWdnaGhLZ0duRjFyTVBuMVQvbHgxdXRjUG44YWdKQkd6ZkFQckZ2SlBhcytnaHMwTGRQK0Z5TlA4UHUzSDVPYW5LaGZwN1N3b0V2ZmgyalZ1VStaMmtwTFNjTFYzYk5NeHhUWnRXa2xPVmtaQUZoYVdkTmo4TWh5dFNORVZWZFFvT2EzWlp0WXNYNFhveDkraUk4SEQ2eXdzajVDQ0ZFWkxDd3M2TmU3QncvMDdNYVNGYXVZOHVvWERPN1RubEhEZW1KbEpaR2ZxRmp5aVJKQ0NDR0VxQ2JzSEJ4NWN2cEh6UC84YlFyeTh4bjd6QnUzTlpsY1JUT25YTUx5WDJZYmpEaTJ0WGZndmJuTDcyUzNLcHk2SUovMVMzOW0rOTlMRFNiYjg2dGRsK0ZQdklCZmJmT0RmYlc2Z0xXTGZtVG54aFgwR2pLR0hvTkhsV2xtOXJ4Y0Zkdi9YcVpmN3RCekVDNXV4a2NvdmZiNXdwSWIwK21ZLy9rTTRxTXZVQzhzZ2k3OUhzVGR1L3gxbFMwdDVGY1JjZmZFeGljelk5WjhmSDBDbVAvdDExSzJRZ2hSclNpVlNrWU1IVXozenAzNGZQWjNUSG4xQzk1K2FRSitOZS9QaVpiRm5TRS91UWtoaEJCQ1ZDTTJ0blk4L3ZMN0ZPVG5ZV1Z0VStLK3M5OTk0UzcxcXVJOTk4NDNGZGJXbWFQNzJiRHM1d3BwNi9MNVV5eis0VE1TNDY3bzE5blkydEZyNkZnNjloNVNwbEdQaVhGWCtHMzJCOFJkdVFEQWhyOStJZTdLQlI1NWFocldOclptdGJGOTNWS3lyMCs2YU9mZ1NQZUJqeGhzdnhKMWx1eXNkQm8wYlVVTkQrOFMyOXE5ZVRYeDBZVjlPWHY4QUJmT0htZjZKL1BLUFVKYWlMdGwrKzRqZlBIOUVpYU1IYzJRL24wcnV6dENDSEhIZUxqWDRQMjNYbVA1NnJVODg4cm5USjM0RUozYWx1MUpLaUZNa1JCWkNDR0VFS0thc2JTMHd0TFNxcks3Y1VjRkJJVldXRnRYNDZKdnU0M2NuR3pXTFo3SG5pMXJERVlmTjQ1b3o1QXhVM0NwWVg1OVFwMU94OTZ0YTFuMTIxd0s4dk1NdGprNnV4aTBYNUxNOUZTMi83MVV2OXhqNEVqc0hBeHJQYTlaOUQwWHpoekh0M1l3M1FjOFRKTlduWXlPZEU1TFNXTHRvaDhOMXZWLzVBa0prTVU5Yi9HcXJmeTFiaGVmZnZnZUljRXk2WlFRNHY0d1pFQS9HamRzd0dzejN5Y2g2UnJEQjNhdDdDNkpha0JDWkNHRUVFS0lLdXJTdVZNRWhqUXM5L0gyams1WTNHWkpBWTFHbzYrM1c1cVhQdnplNlBwWnJ6NnBmOTE5NENNMGEzdmpGeDNGUFY2dlZLZlRjWERuUDZ6OTh5Y3kwNi9wMTN2VzlHZlFtRW5VYjlLeVRPMmxYSTFueVUrZmNmN1VVWVAxcnU1ZWpIamlCVUlhTlRlN3JiK1h6Q012VndWQURROXYydmNhWkxEOXdwbmpYRGh6SElDNHkxSHMzcnlHcHEwN0cyMXIyZnd2OVcwQk5HM2RtZlk5QnBaNC9vTzdOdVBvN0VLOXNBaXoreXhFUmRIcWRIei95eXIrTzN5T09aOTlncWVIUE5JdGhMaS9oQVRYWWM1bm4vRENhMjl4TFRXREo4Y09SRm1Ha2xoQzNFcENaQ0dFRUVLSUttamY5ZzBzL3ZGVEdqVnZ4NGduWHNEZTBibk1iVXg0ZmlaQm9ZMXZxeDl4bDZQNDdJMUpadTFiMHordzFIMmNYV3VZdGQrdFlpNmU0K2krZitrNy9GR1ROWU1UWWk1eDR1QnV1Zzk4cEV4MWhVMjVGSG1TVmI5L3g1V29zL3AxdG5iMmRCODBrazY5aDJKaGFmNlAyanFkamwyYlZySnU4VHp5ODNJTnRyWHUycGVCSXlkaVkydG5kbnZSRjg2eS85K04rdVYranp4UmJIVDZwaFcvNmw4cmxVb0dqekgrNzNodzF6K2NQcnBQdit4WjA1L2hqNXN1aFpLVmtjYlNlVjl3NHVCdUhKMWRlZkdEdVRpNXVKbmRkeUVxd3ZlL3JPTG82V2htZi9veFRrNk9wUjhnaEJEVmtLZUhPM00rL1pnWFgzK2JIMzVaemNSeEpkOEFGcUlrRWlJTElZUVFRbFF4a2NjUHNuVCtGd0NjUExTYno5NDR4NWluMzZCMjNRYVYzTE03eDlyRzFtUVFlZW5jS1g2YzlUcTVPZGxrcGFmeTBPTXZGS3M5SEh2NVBITS9lb1djckF3dW5qM0JxTW12WXUvb0JJQ1Z0YlZCMndxRjZkSFArWG01bkQ2Nmo1MGJWbkF4OG9SK3ZkTENnalpkK3RKcjJGZ2NuVnowNjdWYUxiazUyYWh5c2xCbFo2SEt5U1FuTzR1Y3JFeFUyWmxrWjJXUWs1bEJYUFFGWWkrZE56aVhxN3Nud3g5N2dkQ3dGdWEvVVlCV28ySEpUNS9yeTE0RTEyOUMwMWFkRFBhSk9uT01jeWNQNjVkYmQrbUxUMER4Ui8yVEVtTDRhOEhYK21VcmF4dkdQdnRHaVlIMndWMmJPWEZ3TjFBWUtDK2ErejhlZi9uOUNnbnVoVERINGxWYitlL3dPUW1RaFJBQ2NISnk1TlAzWnpMNXhlbTR1VzJWMGhhaTNDUkVGa0lJSVlTb2dteHM3VkJsWndHRjlXcm52UGNpQTBZK1NZZGVneXU1WjNkR3kwNjlhZG1wZDdIMWtjY1A4dk5YNytoTExlemZzUkV2djFwMDdUZGN2NDlXbytIWDJSL295MjZjUFg2QUw5NmN6SVFYWnVJVFVJY21MVHZTcEdYSFV2dHdLZklrMzMwMEhYVkJmckZ0UGdGQnBLWmNaY0VYTThqTnlTWlhsWTBxTzR2OHZGeXpheGdYc2JDd3BGT2ZvZlFjTXRyc0NmUnU5cy9LMy9XVDhTbVZTZ2FQbmF6ZnBsR3JLY2pQTTVoSTBNN0JrVDRQaml2V1RrRitIcjk4OVo1QkdZc0hINTFxTkd5K1dhYytRem0rZndlWHpwMENDdC92M2Yrc29uM1BRU1VlSjBSRitIZlBVZjVhdDRzNW4zMGlBYklRUWx6bjVPVElaeCs4dzZUblg2YW1adzJaYkUrVWk0VElRZ2doaEJCVlRHaFlDNTZiOFRVL2Zmb21TUWt4QUdnMGFsWXNuRVAwaGJNOCtPaFVyS3h0S3JtWGQ5NkJIWnRZOHRQbmFEUnEvYnFtclR2VHFmZFFnLzJVRmhZOE9lMUQ1bjMyRnZIUkZ3RzRscHpJMXpPbjhzaFQwd2lMNkdEVytmenJoR0p0WTJNMFJJNjlkSjVZemhzNXFteENHalZqeU5pbjhmSU5LTmZ4T3AyT2JldVdHQ3gvODg3emFOUnFOQnExMFVDN3o0UGpjYmhwOUhTUjViOThRM3owQmYxeTU3NFAwcUo5OTFMN29GQW9lT1NwYWN4NmRhSitZc0ExaTM0a05Ld0Zualg5eTNOWlFwZ2xOajZaeitjdTV0TVAzNU1heUVJSWNRdFBEM2MrblBFR0w3MzZKc0ZCL3ZqVmxPK1RvbXdrUkJaQ0NDR0VxSUk4YXZyeDdJeXZXUERsVEtKTzM1aUU3ZUN1elNUR1hXSDhjek53ZGZjc3NZMXYzMy9wVG5memp0bTA0amVEMGJRQTdYb01ZTWpZcDQyV1RYRHo4T2JwdDc3Z3R6a2ZjT3J3ZjBCaGFZcGZ2bnFYWGtQRzBIUEk2RkxQYVdscFJmTjIzZG01Y1VXcCsxcFoyK0RnNUlLRGt6T09UcTdZT3puajZPUkNWbVk2Ui8vYmpsYWpNZGpmeGMyREFTTW5FdDdHK01SMjVsSW9GTlN1MjBCZnFrS24weG1NSkw2VmYxQUk3Ym9QS0xaKy80Nk43TnUrUWI4Y0d0YUNmaU1lTjdzZjdsNis5R1p1bHdvQUFDQUFTVVJCVkJ2eEdDc1d6Z0VLUnpYLzhkMG5QUDNXRjhWS2pRaFJFUW9LMU16OGRBRVR4bzRtSkxqazBmSkNDSEcvQ2dtdXcvZ3hJNWs1YXo2elA1eUtsWlhFZ3NKODhta1JRZ2doaEtpaTdCd2NlWExhaHl6Ni9uOGMzck5Wdno3bTRqbm1manlkbHovNnNjVEFUcXZWM28xdVZxaUMvRHdXZlQrTG8vOXROMWovd0VNVDZEN3drUktQdGJHMVkvelVtYXhZT0p2ZC82d0dDa1BXRFgvOVFzclZlQjU2L0hrc0xFcis4YmhWNXo1RW5qaUlsMjh0YW5oNDQrTG1nWU96QzQ1T3J0Zi9kc0hSMmJYWVNQRE05RlEyL3JXUW8zdTNHYnp2bHBaV2RPZzltSjZEUnh2VUdVNk11NEt6YXczczdNditPSDVvV0F1RGVzZEY1N0Z6Y0NKWGxhMGZIYXhRS0JnMjRibGlvZnZoM1Z0WSt0TVgrbVYzTDEvR1RIbmQ3UEJYcTlHUW41OUhXTXNPN04yeWxvVFl5d0JjaVRyRHYzOHZvMHUvaDhwOFRVS1U1cmRsbS9DcDZjK1EvbjBydXl0Q0NIRlBHektnSHdjT0grWDN2LzVoM0lnK2xkMGRVWVZJaUN5RUVFSUlVWVZaV0ZveWN0SXJ1TGg1Nk1zWUtKVktob3laVXUxR2ZLWW1KN0xneTVrR0U5QlpXRmp5ME9QUEU5R2hwMWx0S0pWS2hvNTdCamQzTDlZdG5xY3Y3M0JnNXliU3JsMWwvTlNaMk5yWm16emV0MVlkcG4zOGs5bDlMc2pQWTl1NnBXeGJ1OWhnUkxCQ29hQkYreDcwZVhBY3J1NWVCc2RFWDR6a2gwOWV4Y0hKaGNkZWZBOFBiMSt6endlRjlhTURna0t4ZDNUR3dkRVpPd2RIckcxc1NVdTV5aWZUYjR3bWJ0dXRQd0ZCb2ZybGpMUnJyRis2Z1AzL2JqQW9lK0hwNDhlNnhUOVJrSjlQUVg0ZStmbDVGT1RuVXBDZlQzNWU0ZXY4L0R3Szh2TEl6ODlGbzFaanlvYS9mcUZSaTdaUzFrSlVxTmo0WkZhczM4WDhiNzh1ZldjaGhCQThQMlVpRXlZOVM0L09MYVdzaFRDYmhNaENDQ0dFRUZXY1FxR2cveU5QNE96bXp1cmY1OUwva1NjSkRXdFI2bkZUM3Z5TW9OREd0M1h1dU10UmZQYkdwTnRxd3hpZFRzZmw4NmVKdm5DV2pyMkhjUHJvUHY3NDdtTnlzakwxKzlqYU96RHUyVGNKYWRTOHpPMTM3VDhDSjVjYUxQN3hVLzNJNFBPbmp2THQreS94K012djQrVGlkbHY5MTJxMUhQZy9lK2NkMXVUWjl1RXppeEcyZ0N3QkFmZmVpbnR2clZ2Yldxc2QydkcydGExdFgvdCsxdFp1N1I1MmFiWERVYTE3NzQwTFJSQlJRUkFFUkpheVo4YjNSeUFTU1NBczUzMGVod2Q1N3ZWY1R3d2grVDNYL2J1TzdHSG51dVZrM1VvMzZHdldwak1qcGp4cnRFQmRVbndNdjN6Nk5nWDVlZVRsWlBQZCs2L3k5R3Z2RWRDc2pkbm50clZ6b0ZHTGR1WGExeTMvbnFMQ0FnRHNIZXN4Yk5JTWcvNnp4L1p4NnRET2N2TXVoWjQyKzl5VlVWeFV5SnJmdnVLbC8vdlNxTzJJUUZBZHZsKzZqcWxUSnVMaVhPOWVoeUlRQ0FRUEJDN096a3lkUEpIdmwvekxaLzgzNjE2SEkzaEFFQ0t5UUNBUUNBUUN3VU5DNzZIamFOaTRKVDRCVGU5MUtOVW0rbElZc1ZFUlhENS9ocnljTEd6dEhBaG8xb2JmdjV4bmtCMWJ6OFdOWitkOGhKdVhiN1hQMWFuWElDeXRyZm43eDAvMDJiT0pjVmZZcytGdnhrMS9wVnByYWpRYVFvNGZZTS9HdjBtN2tXalE1KzNmbEJHVG42TlJDOU1WMGV0Nyt0Q3FZdytDais0QklDOG5pMTgvK3k4VG5ubU56cjJIVkNzbWdITW5Ebkh4M0VuOThmanByNWF6eXVqU1p3ZzcxLzFodEhCZ2RaSEo1VmdyYlNrcUxOQUwyRmNqd3pseFlEdUIvVWZVMm5rRWp5N25JNkpKVE03Zzh6R2o3M1VvQW9GQThFQXhjZXhvTm0zZnlmbUxNYlJ1THJ6a0JaVWpSR1NCUUNBUUNBU0NoNGlLQkdTcFRNWnJDMzdRSDlmMzhLN3grZXA3K1JqWU8xaFoyNWc5VjZVcUpqYnlna0ZiMktrakJzZDVlVGw0K1BqVGMvQVlqdXphQUVERHhpMllQdnQ5Yk8wZGF4QzVqdGFkZWpKajlnY3MvK1o5VktwaTNMMThHVEhGL0FKeXBXaTFXczZkT01qdURYK1JtcFJnME9mbDI0aUJZNTZnVmNjZWxXYmZ5bVJ5cHN4NkN5ZFhOL1pzK0JzQXRWckZQNzk5U2NyMWVJWlBmcmJLR2J6Wm1UZlo4T2Z0Ly9lMlhmdlFzbVAzY3VPVXR2YTBEK3pINmNPN3lyVFpZV1Z0UTBaNmlqNWoyOXV2Q2Y3TldtT2x0TVZhYVlPVjBvYmt4R3NjMlBxUGZ0N2JueS9GeWFXKzNoczY5TlJoL3ZyK0kzMy85bitXMHFwaklIWU9Jbk5VVURQKytuY1BUMDZhOE5EWjl3Z0VBa0ZkSTVWS2VYTFNlUDcrZHplZnozdmhYb2NqZUFBUUlySkFJQkFJQkFMQkkwUlpEOXphUUM1WFVOL1RQREZhbzlHUUdCdkZsWWh6UkYwSTRXcmtCWDJSTjVOejFHcXlNMjh4Nm9sWkpDZkdZZS9reklSblppT1hLMm9qZkFDYXRlM00wN1BuczNiSlY4eDQ0d09EQW5lVm9kVnFDVHQxbU4wYi9pYTVwSUJjS1Q0QlRSbjQySk8wYU4rdHlqRU5HVGNOUnljWDFpMy9UaS9lSHRpMmh0VGtSS2ErTkJlNXdzTHN0ZFlzK1pyYzdFeEFKeFNQbmZheXliSDlSMDNHdjFsckdqUnNqSXVicDE0RW52ZkNPUEp6Y3dCbzI2MFBmWWNiRnNjTFB4TmtjR3hqWjI5UVhMQnRsOTRFTld0RDlLVXdBQW9MOHJnY2RvWk92Y3p6c2hZSWpISDVTanpYcnFjeGRHQy9leDJLUUNBUVBKQU1HZGlmWlgrdklqSTZuaVlCTlU4dUVEemNDQkZaSUJBSUJBS0I0Q0ZBcFNwR0pwT2J6RktkODlUZ3V4clBGMy90TmpoT1Q3bk8xL05lcGlBdnQ5SzVNcmtjLzZadGFOR3VDODNiZGNYZVVaZXRPdm41T2NnVkNncno4NmhZZXE0NlB2NU4rYy84YjZubjRtYlcrTXliYVp3K3NwdlRoM2VSbnBKazBOZXdTVXNHalhtU3BxMDdtWDErclZaTGNWRWhoUVY1RkJZVVVGaVFSMzFQSDdyMUcwSFF2aTM2Y2VIQngvamw4Ly95ekJzTHl0bFJHT1BvN28wR05oWVRacnhXWVFhM3Ezc0RvMFh2aW90dVcxeFlXcGt1UEZnUmp6MzFFdC9NZTRrR2ZrMlk4TXhzUEgzRTFsbEJ6ZGkyTjRpeG8wWWdrOG51ZFNnQ2dVRHdRQ0tYeVJnN2FnUmI5eHpuRFNFaUN5cEJpTWdDZ1VBZ0VBZ0VEd0hod1VGc1dmVUxuWHNOcG1PUGdiaDZsQmNDN3lYV1NsdXpCT1NlZzhjd2JPSU1vOW5Bbjc3NU5DcFZjVjJFcCtkTzhic3NzVkVSaEowNlRQU2xNSzdIUlJ0NE5JTnVXMmpyenIzd2JkU2NoS3RSWEwwY3J2Y0NMaTRxcExEa2NWRmhBVVVGK1JRV0ZGQlVtSzl2dTNNOVUxeTlITTZQSDc3QjgyOS9nb09UaThseGNWY2kyTEx5Vi8xeHh4NERhTk9sbDlHeGhRWDVxSXFMc0xGektOZW5WcWtNZkpLVk5wV0wxOGJ3OVBIbmhibUw4R3ZhU2hUVkU5U1lvcUppRGdhZDQ0OWZadDdyVUFRQ2dlQ0JadkNBdnN4NDRWLys4OHhZTEN4cWI2ZVg0T0ZEaU1nQ2dVQWdFQWdFRHdIeFZ5K1RlVE9Odlp0V3NuZlRTbDZZdTZqQ0FtNTNHNld0enQ2ZzFMNUNJcEhnRTlDY0Z1MjdzbVB0TXYwNFYzZXZLdGxKM0UyUzRxOXllT2Q2ay8wYWpZYlFrNGNJUFhtb3ptTzVrUkRMOXgrOHh2TnZmV0swdUdCR2VncC9mUGNoYXJXdVlLQ2pzeXVqbm55QjFCc0pwQ1lsa25vamdiUWJDZnJqekZ0cGpIdjZGYm9QSEZWdXJiemNMSU5qRzd2cWUxSDdOMnRkN2JrQ1FWbU9CMStnYWVQR3VEZ0xYMjJCUUNDb0NhN096alFPYU1TSk14SDBEcngvUGpzSzdqK0VpQ3dRQ0FRQ2dVRHdFSkFRRTZsL0xKRkk4R29ZWUhMczVPZmZMT2ZUR3h0NWdXWGZ2SzgvL21EeDJpcjFod2NmWSszdjMxUVlvNGQzUTV5YzNXalJvUnZOMjNaQmFXc1BZQ0FpMzgrMDY5YUhUWDh0cnZOc2FJbEVnc0xDRWd0TEt5eXRyTEd3dEM1NWJFVnNWQVJGaFFVQVpLU244dU5IYi9ETUd4L1NzSEVML2Z6Q2dueCtYVGlYckZ2cCtyYmM3Q3dXL0dleTNsL1pHQzV1bmtiYk0yK21HeHpiT1RyVjVQSUVnbHJoZVBBRit2YnFlYS9ERUFnRWp6ajVlVGxZV0ZnaGt6L1k4bHEvM2owSUNnNFdJcktnUWg3c1Y3bEFJQkFJQkFLQkFLMVdTMEpzbFA3WXpjdTNRcjljU3l0bE9kc0NLNldOd1hGVit5MnRLL2ZKZmZYOTd5c2RVeEdmTGR0bTFyakNnbnorOS94ait1UEpNK2ZRdVZmTlBhR3RsYmEwN05qZFpLYXh3c0lTSzJzYnJKUktySlUyV0ZuYllHbWx4TXBhaWFXMTdtZFMvRlV1bkQydW4vUEMzRVZZV2x0alphWEUwc29hUzJzbEZwWldKdTBlWXFNaVdQTEYvL1RXSUhrNTJmenkyVHU4OWRsdjFITjExNDlMdTVGb01LK3lBb1lBVHE3Ry9hQnZwdDB3SE9kY3Y5SzFCSUs2Ukt2VmNqWXNrdW5UbnIzWG9WU0xuT3hNMXZ6MkphQmw4dk56ak5ySUdHUGY1bFhrNVdZejZ2R2FXWGo4MzZ5eHVMbzM0TFVQYXZhZUxCQTg2b1NlT3N5NlpkL1J1ZmZnR3YxZVhvazR4N2JWU3hqNXhFd0NtcldwMWhxZnZqa2RaemNQWnI3OWFiWG1kMmpiaGo5V3JFU3IxUXJMS1lGSmhJZ3NFQWdFQW9GQThJQ1RraFJQWVVHKy90aXZTYXQ3R00zRFRlK2hZNm5uNG9hclJ3UHF1WHBnNitDSXJiMGpTcVV0VWpPS2V4M2JzOGxBUks2cTVVakR4aTE0OGQxRi9QTFpmOG5MMGRsTURCay96VUJBdHJTeXhzMnJJVW54TVViWHNIZXNoNHU3bDc2SW5vdWJKODV1bnJpNGVSa2RuM0k5WHYvWTF0NFJDMHVyS3NVc0VOUTJDVW1wU09VS3ZEdzk3blVvMVdMN1AwdUlDRGtCd0lZL2YrQ0pGK2NpbFVvcm5YZml3SFp1cFNYWFdFUXV5TXVsSUw5eWovbzdTVXUrenE3MWZ4SVZmcGE4M0d6c0hKeVk5KzNLR3NYeUtIRHV4RUgrL3ZFVG9HTGYvYXBTV2pCMzZzdnYwcTViMzFwYjkyNnc2dWVGWEwxOG5sZmUvdzQ3aHdkM2Q0dUxteWNGK2JrYzNyR09sdTBEcTIzWmRESDBGUEZYSTdHeGMyRGxUNTlWT243OGpOZktXWCtscDF4SEtxdjhmY1FVRGJ3OGtVamxKQ2FsMGNEVHRkcnJDQjV1aElnc0VBZ0VBb0ZBOElBVEZ4VmhjTnl3U2N0N0ZNbkRqMitqRnZnMmFsR3VYYVBSVUpDWFd5NWp1N3BrM2tveldUVFB5N2RSaVpEOERuMUhUS1R2OElubHh2ZzNhNDFLVllTYnB3OXVYcjdVOS9URzFkMmIrcDdlV0ptUk5WNFdneXgzVDUrcVhZaEFVQWRFUk1iU3VrWHpXbG5yOHZsZ3poemRTOXlWaTJSbDNBU2ducXM3TGRwM28rL3dDV1puQ1p2TGxZaFFUaC9lVFQxWGQ1enJlM0x1aEc1bnc1MUM4dG1nL2VUblp0TmowR09tbGdMZytQNnRSdHZsY2dYTjIzZmovT2tqUnZzTDhuS056ZzNzUDlMbytCc0pzZnp3NGVzVTVPVWlsY213ZDNRbUovTldoYkhWTnFXaUtjREF4NTVnNklUcFpzK05ERC9McjUvL1YzOWNtMkx1dzBEWjU3WVVpVVNDbGRJRzUvb2VOR3pja3JaZGV1UFh0SFp1VW9lZFBrSnhVU0h4TVpmTDJXczlTSGo1TnFMUDBQRWMzTDZXaStkT1ZsdEV2aHdXaksyOUkrNWV2cHdOMmwvcCtNZW12bGduOVNQYXRHekJoY2lyUWtRV21FU0l5QUtCUUNBUUNBUVBPRmNqTHhnYyt3a1IrYTZpS2k3aXJ4OCs0VVpDTE5ObnY0ZUh0MytOMW91NmNKYWxYOHlqZldBL0hudnFKYU9pcjRlM0gyOS92aFNsclozUk5jWk9lN2xHTVpTaTFXcUp2Unl1UC9aczJLakdhMm8wR3JPeUxnVUNVOFFuSk9QcjQxMmpOZFFxRmI4dW5FdjB4VkJBWjBkamErOUlYazRXeVlseEpDZkdjZWJvSGw3ODN4ZTR1amVvamJESno4MWg5YThMQVowM3ZVOUFNNVo5UFo5ekp3NmgxY0tUTDkwV2t2ZHMvSnZVcElSS1JlUjF5NzR6Mm02bHRNSGQyODlrZjNibUxhTjlwa1RrN1d1V1VwQ1hTMzFQYjE2WXV3aDd4M3A2Zi9aN3dmSDkyeGo0MkJQSUZSWm1qVCswL2Q4Nmp1amh3TTdCQ1F0TG5UaXBWaGVUbDVOTnd0VW9FcTVHY1hUM1JobzJic0g0R2EvVytPOWMzK0VUaUl1K2hIODFyUnZ1Qmo5LytqYVp0OUlxSGFjdUxrWmhZVW40MlNEQ3p3WlZPTmJCeVlVWDVpNDBhRXRQU2VKR1FxemVkcXYwQnNmbUZUOXplT2Q2M3ZqNFp6eDlhdlo4bTR1UGR3TVNFbFB1eXJrRUR5WkNSQllJQkFLQlFDQjR3SWt0SXlMYk85WXpzRFlRMUMwRitYa3MrK285b2krRkFmRGQrNjh4OGRuWDZkQzlmN1hXaTQyOHdPOWZ6VWVsS3ViMGtkMUVSWnhqeXN5M2pOcGVtQktRYTVPNHFBaHlzalAxeHcwYjFUejdjOUU3ejlHc1hSYzZkTytQdDErVEdxOG5lUFM0ZGoyRmdmMDcxR2lOb3FJQ29pK0cwcWhGT3dhTWZweUFabTJReW1Sb3RWb3Vod1d6K3BlRlpHWGNaT1hpejNodHdRODFqbG1yMWJMaXAwL0pTRStsNzRpSkJEVFgvVTdQZVAwRGxuMDluOUNUaDFCWVdERDUrVGxWOGlOOTQ2T2ZESTdQSE52TG9SM3JhTmFtTTk1K1RZeG0zTTU1YWpDdUhnMTRaK0h2K3JiUDMzNkcxS1FFaytlSnZxaDdqK3MrWUJUMmp2VUE3cG0xamFXVk5iblptWnc1dG8rdWZZZFZPdjVHWWh5WHp3ZWpzTEEweXgvK1VlYXhxUytXczhaSVQ3bk94WE9uT0xwN0k3RlJFWHc3LzFXbXpKeFRJd3VOSWVPZnJsbWdkNEgwbENSdXBTV2JQYjZpMzU5U1ZNWGxDL09HSEQ4QVFLdE9QUXphRTJLanNMU3l4c1BieitoYXhuNlBhNHBQQXkvMkg3eFErVURCSTRzUWtRVUNnVUFnRUFnZVlIS3lNMG05Y2Z1TGk3Q3l1SHRrM1VwbjZaZnpTSXk3b20vVGFOUm90WnBxcjFsY1hJU2xwWlZlNk1oSVQrR1h6OTZtNy9DSkRKMDRIWm1zZGorK3E5VXFFbU9qdVJhdDI4by9mTkl6QnYzSDk5OHVaaWlSU0dqY3NuMk56M2t6N1FaSGRxN255TTcxOUIwK2taR1BQMS9qTmU4azVId1UxbFlXV0ZsWlltVmxnZExLRWl0TEN4UUt1U2dZOUJDUW1KUkdBeS9QR3EwaGxjb1k4OVJMOUJ3OHhxQmRJcEhRckcxbnhzMTRsVCsvKzVENHE1SGNTSXpEM2N1M1J1ZmIrT2VQWEFvOVRjUEdMUmcrOGZidm1jTENraG12ZjhDdkMrY1NmR1FQRnBaV2pIdjZGYlBYOWZRTjBEK09qN25Nc1QyYjhXcllpTW5QdjhtTmhGaVQ4OVFxbFVHL1dxVUMwTGRaV0ZsVHorVjJzYzFTMzMxYmUwZXpZNnNyR3ZnMUlmcGlLRWQyYlRCTFJENjhRNWVGN09ualQ5eVZpM1VkM2tPSGMzMVBlZzRlUTdmK0k5aTY2amVPN3Q3SXlwOCt3MHBwUTdNMm5lOTFlSFZPMlJzeFdSazM5VGRSN2lUaytBRzBXcTNKbThqR0xFTUF6Z2J0QTZCcDY0NzZOclZhUlh4TUpBSE4yOXpWdjFrTnZEeEpUS284KzFydzZDSkVaSUZBSUJBSUJJSUhtS3VYenhzYyt6VVdJdkxkNEhwY05FdS9uR2V3MWRYYXhwYnBzOSt2ZG1WMWdNWXQyL1A2UnoveDUvY2ZFWGRGNTNXdDFXbzVzRzBOa1JmT012V2xkM0gxcVA3VytzeGJhY1JkdWFqL2wzQTFDbFZ4RWFBcjJsZVdsT3Z4aEJ5LzdjM1lxRVU3bExiMjFUNDNnRXBWckJlckFDeXI2TTlzTG0vTU41NDVLcFZLc2JhMHdOcGFKeTViV1ZwaWJXV0JkWW5ZYkcxbHFldTNzc1RLV2ljOFcxdFpZS0ZRb0ZESXNWRElzYkJRNkg2V1BGWW81Q2prSmUwV2NpeEtIZ3ZManJvak55OGZPenZiR3ExaGFXVmRUa0F1UzlQV25mU1AwMjRrMWtoRTNycnFONDd0M1l5VGl4dlRaNzlmcmdpbndzS1NaOS80a01XZnpDRm83eGF6aE5FN3ljNjh4Zkp2UDhEYXhvNW5YbCtBd3NLU0wrYWFMc0IzTS9XRzBmN1N0c1l0MnpQcnY1OVhPWTQ3MGFqVlpoVWRyUXJOMjNVaDVsSVlOeEppaVF3L1M1TldwclBTc3pOdmNmYVk3bjJzWllkQUlTTFhBTGxjd1ppblhrS3RLdWI0L20zODgrdVh6UDF5dVZrWjZYWHhPcWdMS29vejdQUVJWdjI4a0Y1RHh0Si8xSlJ5VmxQLy9Qb0ZhcldxU2p1Um9pK0Y2WXZYbHJWbXVSWjlpZUtpUWpKdnByTm15VmNHYzhaTmZ3VzVYR0gyT2FxQ3ZaMGR1Ym41bFE4VVBMSUlFZGtFYWNuSlNHVXk2cmtZTDJqeXNKS1prY0cxbUJoYWQ2amU5ckMwNUdTY25KMlJ5WTIvdEk3dTI0ZW50emYrVGN6ZnVwaWZsMGRSWVNFT1RnOXUxZGJhcEtpd2tIT25UOU9wZTNmeDVVUWdFQWdFUkYwSU1UZ1dtY2gxVDBUSUNWWXMvbFNmbVFmZ1hOK0RaOS84aVBxZU5mTnBCWENvNThKTC8vY0ZXMWY5eHBGZEcvVHRpYkZYK0hyZVM0eWIvZ3FkZWc2cWRKM2M3RXppcjBZU0h4Tkp3dFZJNHE5R2tuVXIzZVI0Syt2YlJRRzFXaTNyLy9nZWplWjJWblgzZ2FPcWVVVmxZc3JLTkRoMnJIZDNQMnRyTkJweTh3dkl6YTk3TDFlWlRJcUZoUnlGWElHbFFvR0ZoUXlGWElIQ1F2ZllRcUc0L2Era3I2d1FMWmZMa01xa3lPVnlaRElKTW9rTW1VeUtYQzVGSml0NUxKTWhrNVk1bHBjNWxwWWZLNVZKa1VsMXh6SzVGSG5wWTVuaFQrbDlucTJkbDFlSTBycjJpMHFWcGV6bmJMbWllb0tOV3FYaTMyWGZjdnJ3TG16c0hIaHV6a2NtTTNtdGxEWTgvOVluaEJ3L2dKZHYxYnpIMVdvVmYzNzNJYmxabWJ6NHYwVTRsUHhlUGZmV3gwYkhMMW4wUHh6cXVURHgyZGYxYld1WGZrM216VFQ5bk5LQ2duZG1ULzc5NHlmOC9lTW4rdVBTTE0zU2NWTmZmaGMzTDE4Mi9yV1kyS2dMcUZXcWNwWWFXcTJXMEpPSE9SdTBqNFNya2VUbVpLR3dzS1MrUndOYWRleEI5NEdqS3l3QTZ1UmNuNVlkQWdrL0U4U1JuZXNyRkpHUDdkbUVTbFZNazFZZGNLN3ZZWEpjVGVNcXlNL2owUGExaEowK1NucEtFaktaRE4vR0xSZ3k3cWtLejFuMmVUTm1EM0h1eEVIOTgxMlZZb0JxbFlwamV6ZHpObWlmWHFSMGRXOUErKzc5NkRsNFRJMUV5QkZUbmlmaytBR3lNMjl5K3ZBdUE5OXVjMThIZDE3M3lwOCs0MnpRZnVwN2V2UDI1MHVObmpmelZob2Z2ZllrV3EyV1o5NVlZRkNRcjZyWGEwNmNBMGMvVG41Kzd1M3ozMHhEcTlHd2Y4dHFUaDNjd2NqSFo5S3AxKzIveFZxMFNLV21oZktSanorUHRiVmg4ZDNETzlZWkhYczVMQmlBcFBnWWt1SmpEUG9lbS9waW5ZbklTbXRyOHZLRjVZdkFORUpFTnNGWEN4Ymc0T2pJT3g4Yi84Tjd0N2dZRnNhMW1CaUdqQ2wvbDN6WHBrMFZ6dlZ1MkpBV2Jjdjc1NWxDclZMeDg2SkYzRXhMWStMVFQ5T3BlL2NxeDd2OHh4OXAyS2dSRTZaTk05cS9aYzBhZWc0WVVDVVJlZFBxMVlTY1BNbm52L3hTNVhnZVJvSU9IbVRIK3ZYSTVISTZkbnR3SzlrS0JBS0JvSGE0RW5GTy8xaGhZVmxsOFVGZ1BscXRsajBiLzJiUGhyL1Jhclg2ZHQ5R3pabnh4Z0pzUzBTWDJrQW1rL1BZMUJmeGE5S0tOVXUrcENBL0Q0Q2l3Z0pXLzdLSUt4Zk9NVzc2SytVeXdBcnljbG16OUN2aVl5TE45bkswc0xUQ0o2QXBiYnYxMGJmdFh2K253V3ZMMjY4SnJUcjJNRGE5U21UZUlXSTdPdGROQmZpMkxSdVJYMUJJUVVFUkJZV0Y1T2ZyZmhhcjFIVnlQbU9vMVJyeTg0dklwK2l1bmJPMmtFb2tlbEVaaVFRcE9wc0hpVlNDQkludXNZUXlQNlZsam5WdFVva1VTdHFrRXFDa1Q2cHIxSTlESWtHQ1RyUXRPOTlnWFNSSXBDWHJJeUUzUHg5bEhXV3hseEozNVJLVVhIZURobzJydFViNG1XT2NQcndMcGEwZFRpNzEyYmQ1VllYalpYSUZrNTkvczhybjJmVFhUMXlOREdmS3JMZndiWFI3UjBGRlZnTVdsbFlHL2FYdkpYZk9jYTZ2c3cxSlQ3a09HQlplTTBaMnhrM1cvL0VEaGZsNTJEbzRrcE9aWWRDZm01M0pIOTh0SU9hU2JoZU5YR0dCbllNVCtiazVYSXUrekxYb3k1ell2NDFuNTN5RW00bnNiNjBXZWc4ZFQvaVpJQzZGblNiMVJvTFI0b2ZGUllWNlM1N2VROGRUVUVZUXZKT2F4Sldla3NRdm43M0R6ZFFiQUZncmJiR3d0Q0x5L0JtaUkwTHAwbWVJeWZQV0JUbFpHU3o1NG44a1hJMEN3TTZoSGhxTm1zUzRLeVRHWFNFOCtCaXovdnM1Q2d2TGFxMXZaYTJrUmZ0dW5BM2F6NFd6eDQwV2Y2enNkWEFublhzUDVtelFmbEt1eDVNVUgyTzBjRitwWFlTRGt3dk4ybmFwbGV1dEtNNnUvWVliak8wMVpDeXRPblpueDlwbGhCdy93T3BmRjNIdTVFR2VmZk1qSkJJSkdyVzZ3cXpzdnNNbkdoeW4za2dnSXVTRTBiSG5nNC9oNHU3RmZ4Y3QwN2Y5K09FYnhGK05yRk12Y211bE5Ya0ZJaE5aWUJvaElwdWl6QmNEYzNsbjFxd2FuVklxbGZMcFQ0YUZFWTRmT3NUbDhIQVVGaGIwSDI3NEpyWi8rL1lLMSt2YXUzZVZSR1NaWE02azZkUDU1Y3N2MmI5OU82MDZkTURLeXZ3M3FMU1VGRktUa3hrNGNpUlhvNklNdmx5VkpmUFdMV0lpSTQzMm1Tc3VIOWl4ZzV6c2JMTmo2enQwS0IrOTlaYlo0eXRpK3NzdjA3ek43VzJxWDd6M0hxbko1aHZ1bDhYVnpZMDVDeGFVYTc4YUZVVnlVcExST1hLNUhKbGN6b0h0MnlrdU12MmxwRnZ2M3RXS1NTQVFDQVFQRGxtMzB2VVpOd0ErL2swZmlPMmlEeUw1ZVRtcy9PbHpMcDQ3YWREZXBuTXZIbi9oYmJPL2pHdlVWUk14MjNUcGhhZVBQOHUvZVo4YmlYSDY5dUNqZTRpUHVjeTBWK2NaQ0JwV1NodXVSVjhtSTkxMGRYVTdoM3I0TlcySmY5UFdOR3pjRWsvZkFJT3N5d1BiMXJCbjR3cjlzVlFtWTl5TVZ5djBaYnl6ejFqeElJRE1XNmtHeDZVQ1ZXM3p6WWZHUFdWVktvMU9WQzRzRVpoTGhPYjh3aUx5OHdzcEtDd2l2NkNRL01JaUNndDBqd3NLaXlrdUxxYW91SmlpSXJYdVo4bS80bUkxUlVXbC9ickhSYXBpaW9wVXFOWFY5OGErMTJpMFdqUXE5VjBWM2F2QzNVaVVQbFRpbzl1aWZXQzFmWURiZE9sTmx6N0I5QjAraVlYdlBLc1h1VXhoYldOYlpSSDV3cGtnZ3ZadHdkYk9nYmlvQ09LaUl2UjlReVpNNS96cEkwYm5GZVRsY256L1ZvTmpZOHo5Y2psd08zUFRXT0cxc2h6YXVRNVBIMyttdnZ3dXR2YU81SllwektuUmFGait6UWRjalF6SDJzYVdjZFArUStzdXZaRExGV2kxV3E1RWhMQjI2VGZjVEwzQjBpL244ZVludjJCcFpVeXcxdUxmckRVTi9CcVRjRFdLSTdzMkdQV1JEajY2aDl6c1ROdzhmV2phcGhPaEp3OFpqYmttY2FsVkt2NzQ5Z051cHQ3QW9aNExVMmJPb1ZHTDlrZ2tFbTZtSmZQdjc5OFllTXZYTlJxTmhqKytYVURDMVNnYStEVm15c3kzY0cvUUVJQ3JsOFA1OC91UGlJMktZTWZhWll4KzhvVnFuOGZicndsbmcvYVRGSC9WYUg5RnJ3TmpOR3JSSGtkblZ6TFNVd2s1ZnRDb2lIdzJTR2RMMHFYUEVQM2ZySnBlcnpseDVtWm5raGdYVFpOV0hYQnljZU9KRi85TDRJQ1JiUGpqQjVxMTZZeEVJcUc0cUJDdFZsc2xZWDduMnVWb3RWcThmQnNaMUZaSWlvOGhPVEdPL3FPbUdJeFBUWXJIcGI2SDhQVVgzRk9FaUd3Q3JWYUxwSXBXQVIwREEwMzJYUWdKb2FDZ29NSXh4cXdKcHM2Y3lTOWZmY1d1VFp1d2QzVFVad2VYQ3JSZGV2VmkvTlNwNWVhWkVyVC8vZk5QVGg4N1Z1RjFBS1NucGpML3RkZE05bmNNREdUUzlPa0diUmZPblVNcWxkS2taVXMrblR1WG9rTGoyeURPbnozTCtiTm5qZmFabTIxODV2anhLZ20zZzBhTkt2ZmN4MTY1UW5wcUt1Mjdkalg2M0p2NlAzT3NaOXhJLzA2UnZ6SXF1Z2tRY3VvVUp3OGZybkIrYW5JeUcxYXNNTmt2UkdTQlFDQjQrSW1LTUcxbFVWRkJwWXlicWVYNlN6T29UTTJ2ckQvalpxckpmamN2WDVOZmVySXpieGsyM0RFdU5pcWl5b1hxN3J6Sm1uWWprYXVSNFZWYXc2OUpLNE1ZVmk3K2xKdGxNbnNsRWdtRHhrNWwwSmlwVmZwQ1YxWUlObVgvZFNjdTdsNjg4djUzclBwbEllSEJ0ei9ISlYrL3hyZnpYMkhDTTdNTlBCaGJ0T3RLMEw0dCttT0hlaTRFTkd0RFFQTzJCRFJyZzR1N2w5SHpGQmNWc3VIUEh6bDFhS2RCKzhncHorUHRWL0dOL2p1M2VOOUlqTlZ2cVM5TFZQanQxNnhjWVlHamMvMEsxNjF0NUhJcHRuSnJiRzNxMWdvQmRPSkdVYkhLUUd6V1BWYnAyNHVLVkxyam91S1N0cEwyWWhVcWxScTFXbzFHclVHdDFxQlNxMUdyTmFqVmFsUWxQL1h0R28xK3ZGcXRSYVZXb2RhVWpGWGRucTlSYTFCcjFLajFiU3JVYW0zSm1tclVHdDM0K3gycFZFWmVmaDcyZG5aMXN2N0pnenU0ZU80a0NndExSajcrWExYWDVOeGlzQUFBSUFCSlJFRlVrVWdrVEhydXRpanM2dEdBZHhiK2JuVHNnbGVtVk9zbVlPbDdjMDUyWmpteHNrdmZZYXhiOXAzUmVkbVp0MHoyMVlUQ2dueWVmdlU5ckcxMG50VTJaWFpvaEJ3L3dOWEljS1JTS2MvTitSamZSczMxZmJyQ25SMlk5ZC9QK0dMdUxHNm0zdURFL20zMEdUN0I1TG42REIzUGlwOCtJL2pJSG9aTm1LRS9KK2krTHgvZXNSNkFYa1BIVmZnK1haTzRRbzRmNFBxMUdLUXlHYy9OK2NoQS9Lem40c1l6cjMvQTEvLzNFc25YcjVuN0ZOYUkwQk1IdVJvWmpwMURQV2E5ODduQmMrTFh0QlZqcDczTW45OS95SWtEMnhrKytkbHEyeUxZbE54WXljM0pNdHBmMGV2QUdCS0poRTQ5QjdGMzAwcENUeDR1VitRMU9UR082M0hSU0NRU3V2UVpXbXZYYTA2Y1cxY3Y0ZlRoWFhqNkJ0QnYrRVRhZHV1TFg1Tld6UDV3c2Y1MWxaK2JBK2h1NUpyRHRlakxoSjQ2ckxkWktTc2lsLzRlZCtneFFOK1dlVE9Obk94TUFwcWJueVJZSGZMejhsRWF2WEVqRU9nUUlySUp0RnB0bGIzQTdoUlZ5L0pGVEF3RkJRVVZqakdHaGFVbDAxOSttZTgvL3BpTFlXRjZFVGtyVTNlSHpLcWFYbUM5QjFYdW8yZUt3M3YyR0cwUERnckNyM0ZqbERZMnZQN2VlMmcxNVQrQUxwdzNqMDdkdTlOL21PbGlFY1hGeGV6Y2NOdi9MeUZPOTJWcnk1bzEralpqMmJ1bHZETnJsdEVNM3p1Zit6WExsNU9lbXNxNEo1L0V3ckw4SGNPcS9wOE5lYXo4TnA2eXFOVnFrdUxqYWRDd0lWQjVKam5BKzE5L2JkYTV5N0p6d3daT1ZDSkFDd1FDZ2VEaDRPSzVVd2JIWlF1alZWUlFhZk9Lbnl0ZHU2TDVWZTMvN1BldHlCVVdSRjhLUTZHd3dNYk9BV3VsRGZsNXVlejhkN25CUE1zN3Rrbi8vTWxicUZUR3Mxck5aZC9tVlpWdUk3K1RMLzdhalVhallkK21sZXpaK0xlQk43Q1Ywb1luWC93dnpkdDFMVGN2UHVZeVNmR3gyRGs2WVdQcmdOTEdGb1dsSmNWRlJWdytIMHp3a2R1Zm94eWN6UGNEdHJTeTV1bFgzeXRucDFGVVdNREtuejZqdUxCQXYvVzJUWmRlNUdabjBxaGxleHEzYkkrTFcrWFp2bEVYUWxpLy9IdFNieVFZdFBjZU9vN2VROGRWT3Y5T0wraXRxMzdEeWxxSlk3MzYramdqenAza3hJSGJJcGUzWDVPSHVyNkRWQ3JGeXRJQ0swdUx5Z2ZmWjJnMEpTS3pTb05Xb2tXcjFhTFZhTkZTK2hQRE5pMW90QnJRWXZCWW85R2dSUUphTFJxdEJpMlVQTlpTc2dnYWJjbjYrbi9jOFZpRFZpc3BPZGFnMWNJSFh5MG5MeisvVGtUa3FBdG5XZi9IOXdDTW4vNnFVWnVFdXFDb3NLQks3d21sOUJvNmpsNTMvSTR1Zk9kWmNySXk4UFpyWXRSSGQ4NVRnOHNKMmhFaEo4ZzNrWTFjRmRwMTdXTWc1SlVscENTVHRIbTdiZ1pDYlZtYzYzdlNwbk5Qemh6YlIvaVpvQXBGNUxaZCs3RDFueVZrM2t6anhNSHQ5QnN4U2Q5MzhkeEpVbThrWUdQblFLZWVBeXVNdVNaeGxXWTN0MmpmeldqMnJGeGhRZWZlUTlpNityY0tZNmd0emh6YkIwRGdnQkZHL3g5Sy9hT0xDZ3RJakwxaThub3JRNjNXRlVpVnlZeExTaFc5RGt6UnFkZGc5bTVhU1hyS2RlSmpMdVB0MzFUZlY1cUYzS1JWUjV4YzNQVHROYjFlYytJY05PWkpaRElacDQvc1pzVlBuN0ZuMHdvR2pabEsrOEIrK2pHbE44VE4zYlZ3UHZnb0FJUEhQc1daWTN2MTdYazVXUVFmMlVQREppMnh0WFBRSlRkS0pNUmNDZ1BLRjhDdGJmTHk4MUZhVjgvbVJQQm9JRVJrSTVSK2FKSGRKOXRCN2V6dGVlR3R0d3d5WUVOUDZiNDBldm40bUp4blRNUXRaY1FFMDMrTUs4T1lpQndYRTBOS1VoSTkrdXV5WUNvcVNHaGxiWTF6ZmROWko2cmlZbzd1MjFldXZXemJxRW1UeXZYZkQ4UkdSN05qM1RxbS8rYy9XQ3NOTTNKT0hUbkN4bFdyZUc3MmJCbzNOKytQOVoxcm1FTjFDMzhJQkFLQjRNRkNvOUVRR1g1R2Z5eVJTQXk4TU85SGd2WnNKdlJVeFRjNjYzdWEvbXh6dHluTXp5UDA1Q0VEQWRuZHk1ZnBzOTgzbWMyYm5uS0ROVXUrTkd2OXBxMDdWU2tlaVVUQzRMRlA0ZWtUd0txZlA5Y1g5dk50MU53Z1k2bFJpM1kwYXRIT3JEVmpJeSt3WitNS0xwOFBMdGMzZU94VERLNmtLRlFwZGc3MWFOaTRCYkVsVyttVDRxL3kvUWV6SzV6VHFtUFY2MjhJN2c1U3FSU3BWTXI5K3JIUzBkNlc3T3djM0N2NFRsRWRybDRPWjluWDc2TldxUmc4OWltRG9sbDFpVmFycGJBZ0g4dHErRHhIaEp6Z2F1UUZSa3grRnREdEtFaTdrYWdYNEV6dHdpZ3VLakxvczdheHhkckdsc1RZSzNnMXJMNjN2bWNGdnZ3SnNUbzdqMGJOMjVnY0ErQVQwSXd6eC9hUmZEMnV3bkZTbVl5ZWc4ZXdiZlVTanUzWlRKOWhFL1EzcGc1dDE5bVJCUFlmZ1Z4UjhZMmNtc1NWRUt2TElQVnYydHJrUEdPN011cUtoS3M2Mjhqais3Wnk1bWo1NzlSbEtiY1RxQXBrcE90Mkg1bTZ0b3BlQjZad2NmT2tZWk9XeEVaZTROekpRL3JYc0ZhcjFRdjkzZm9iN3Y2dDZmV2FFMmM5VjNjbVBET2JnWTg5eWM1MXl6bHpkQzhoeHc4WWlNaHBKWjdoVG1idXJtblZNWkRVcEhnYU5tbHBJQ0x2Mjd5S29zSUNlZzBaeSs5ZnZZZWxsWktwTDgvbGNzbm5QZjltRmI5R2EwcFdkalkyZDJHbmp1REI1WkVVa2RkWFlBRUE2UDJRc3pJekt4M3I0ZVZGWU4rK3RSU1phY3FLc2dseGNlelp1aFdsalEwdDJoaC9FN0d5dHViQ3VYTW9iVzJSU3FXMDd0QUJUMjl2Ykd4dGNYSjJybEVzdHZiMjVUS2dqNVFJeTU0TmJ0K3AzN1ZwazlGczI2UDc5cFVUaWZzUEg2N1A1TFZXS2cxc0xWYi8vdnNEVTFndkp5dUwyT2hvMXE5WXdaUFBQNjl2THk0cVl0KzJiYmg1ZXRLb1dUT3oxNnVwejdaQUlCQUlIbDZ1WGJsSVhzN3QrZ0N1SGcxUTJ0Yk4xdTdhd3NQSHYwSVIyZDNMRjI5Lzg0dnYxalhXTnJiTWZPY3p2dnZnTlRMU1UyamJwVGVUbm4vVGhFZW5EamN2ODBSd0d6c0hCb3llVXZsQUk3VHEySjFYM3YrT1pWL05SeWFYOGV5YkgxYXJRTkwxdUdnV2YveW1nVWdPdXV1ZStPenJ0T25jcTByclBmYlVTeXorNkUyS2l5cXY3TjdBcnpFOUJvMnUwdm9DUVNsZUhpNGtKRjZuY1VENXpNL3FFbjBwak4rL25FZFJZUUY5UjB3MCt3WktiWEFyUFFXdFZvdU5yWDJWNTU0NHNJMklrSk1FOWg5QlBWZDNiaVRFb3RGbzlNVUFmL3p3RGFQek10SlRqUFpWWkxsaERuZGEyNVNsZE11L3NoSnJBeXVsTGpPME1ML3lBbC9kK2cxbno0YS95VWhQNGZ6cEk3VHQyb2VFcTFGRVh3cERKcGViOVQ1VGs3anlTdXdjS3JKcnVKc2V0bmw1dW12UkNhWVZpOFNxNHVvWC9TeTlBZUZUSmx1NExCVzlEaXFpYzYvQnhFWmVJUFRrSVVaT2VSNkpSRUpjVkFRMzA1S3hjM0NpUlh2RHd2STF2ZDZxeE9ubzdNcVVtVy9SZStqNGNvVjBFMHR1SnBncUJua25QZ0hOR1QzMVJZTzJqUFJVanU3ZWhLZHZBQzNiZHlQaTdISE9ITnZIMS9OZXBqQS9EeWNYdHhyZDRER0hoTVRyZUhuY3Zac2VnZ2VQUjFKRXJzeHJ0cFM4M054S3h6WnIzYnBPUk9STDU4K1RHSCs3VUk2dnZ6K05talVqNk1BQmRtellRRkZoSWVPZmVzcW9EUU5BLzJIRDJMMWxDd2QzNmp6dEdnWUVnTGMzdzhhTlk5aTR5cmNrVnNTOFJZc01qcE9Ua2dnUENURXhHcDU0cm1JZnNaVkxsdFFvbnZ1SlZ1M2IwN2xIRDA0Zk8wYlRsaTMxOWlPSGR1OG1PeXVMTVU4OFVhVVBFY1BHanExeURCZkR3b2lOanE3eVBJRnh0Rm90Q1VtcFJFVEdFcCtRekxYcktTUW1wWkdibDA5ZVhpSDVoUVVQaEhlZ3dEaHl1UlJyU3l1VVNrdHNsTlo0ZWJqZzQxa2Y3d1p1dEdqU2tBWWVycUo0aGVDK1JhVlM0UlBRbFBpWVNMUmFiYmt0anNhMk1OOXJuRjNkVGZhNXVIdngxS3Z6eXYzT2ZiSjBTN1VLSHRjVzlrN09QUGZXeDF3T1BWM2h0dXBTWE53OGtVZ2tKZ3NNeStSeW1yWHB3dWduWjliSUQ5amR5NWZaQzM2Z3FLZ0FaVFdFSndCUDN3Q0dUM3JXWUp0MXE0N2RHZnYwZjZxMXJkN2Jyd212dnY4ZGV6YitUY3lsOCtSbVp4bzhEd29MUytxNXVOR3FVdy82alpoVWFYYWdRR0FLSDgvNlhFdElyTFgxb2k2RThQdFg3MUZjVkVqL1VWUEsrYkhXTm9teFY3QjFjRVJwWTRkV3EyWFBocjhCM1kyMnF0S3VXejhpUWs1eTdzUkIrbythUW1TNHJ2YU1mMGxXN1p4UGZ5MDM1NHU1TTZubjZzNHpiNVMzQ0t5dVIyNHBGWDF1c3JDeUlqODNoNElTNGM4VUJmazZXdzF6N0JDc2xiWjA3ajJFWTNzMmNXVFhCdHAyN2NQUjNSc0JhQi9ZRHpzSDQvVnNhaXN1cVV5R1dxMnE4T2FaT1RmVzdyeVpWNHE2aXNWWUxTMnR5Yy9MWWZMemI5SzU5NUFxelRXWDlKUWtybHpRZmY4M1ZXU3h1cCtmMjNidHc4YS9GcE9SbmtwY1ZBUU5tN1RVVzFsMDZqVzRuSDFHVGErM29qZy9mOXY4OTRHc1cra0FCTzNkYkpCWmJJd3VmWWJTYjhRazZwV3g1UUNkU04ya1ZRY0dqSDRjdWNLQ3gxOTRCM2R2UDdiL3N4U3RWa3ZYZnFZdFFXdUxhd21KK0hqZTNWb0ZnZ2VMUjFKRXJpeWo5VVppSWw4dldJQ3RuUjN6dnZqaUxrVmxTSGhJaUVFQnZONkRCdEdvV1ROeWMzTFFxTldNbnpxVmRwMDdtNXpmWjhnUStnd3hmQk9OdW5pUkpkOThVMnN4dnZ6T08vajQrN043MHlhVFg1UUEybFlRSnp4Y0lqTEE2TW1UaVltS1l2TS8vK0RmcEFrU2lZU0RPM2ZpNCs5UHEvYnRxN1JXMzZGREt4OTBCMzJHREtudy8wTlFPVVZGeFJ3UHZzRHg0QXVjRFl0RUlwUFRwbVVMZkgyOEdkaS9BdzI4UExHenMwVnBiWTNTV29sY2ZuOVkzd2lxamtxbEppOC9qN3o4ZkxLemMwaEl2TTYxaEVTQ3crTDVmZFV1dEJvVkhWbzNJYkJUU3dJN3RjVEM0ajdkMXl0NEpHblVvaTJ2dnY4OU9Wa1pYQW85alpPclcrV1Q3akZOMjNSaXh1c2ZvRmFwVUt1S1VXdlVTS1V5NnJtNDRkT291VkYvM1B2Qk05ZmR5eGQzTTdPTEZCYVd6UDN5RDFURnhhalZLclFhamQ0cXpkTEtHaWVYK3JVbW5wWnVQNjhKZllaUDRNckZjK1RsWkROczRnd2F0NnphWjVVNzhmRDJZOW9yODJxMGhrQlFHZDROM0FnT2k2OThvQmxjQ2p2TjhtOCtRRlZjeExDSk14Z3crdkZhV2JjaXRxMVpTdVQ1TXdadDFrcGJ1ZzhZV2VXMTJuVHB4ZWEvZitMd2puVjBIekNLMDBkMkkxZFk2TzF5M0JzME5EcFBKcGViN0tzclBMejlpTGwwbnBoTDUra3h5SFE5bVd0WExnRlVXdEN6bE41RHh4SzBkek94VVJIRVJrWG9kN3owSGpxK3p1T3E1K3BPY21LY3psYWhuL0ZDNjZXV0Y4YXd0TEttc0NDZjdJeWJSdnZUazYrYmN3bDZYRDI4dUJaOXVjTGl1alZCbzlIdzcrL2ZvdEZvOEdyWXlHaHRnSnBnWmEya2RhY2VuQTNhVDhpSmczZ0hOT1hjeVVOSUpCSzY5aTB2b3RibDlhWW1KVlErNkE2eU1tNkNpZi9MVW5LeU1rejJQZjNhZXdhZkVmb09uMGp3a1Qya1hMOUc5d0dqcWh4UFZia1duMENuTnQ2VkR4UThzanlTSW5KbHBDUWxBWkNUblUxYVNnb3VsWGh0VmNWeXdKeXhyLzNmL3pGaDJqUW1USnRXYnM3QWtTT1J5V1FvTEN3SU9YbXkwcldhdDJtanQ1Nm81K3hNM3lHVjM1MDd1R3NYU2hzYnV2VHNXZUU0ZXljbkxvZUhFeDRTZ3ErL1AzRXhNVWJIMVpZbFEzRnhNUmREUXdrNWRZcDJYYnJRdHBQNVBvSnJsaTh2MXhaN1JmZkhmUDJLRlVhL29HYVhGQzgwTm5mdzZORUdIdFZsc2JDMFpQS01HZnk4YUJILy9QNDd0dmIycUZRcUhwdFM5UzJycDQ0ZVpkMWZmeG50NnhnWXlKbmp4MDNPTFJYNUJlWVRHUjNQMWoxQkhBdzZSOVBHamVuYnF5ZlRwejJMbDZmSHZRNU5VRWZJNVRMczdleXd0N1BEdlg3OWN0dGlFNjhuY2VaY0dGdjNIZVdyWDliUUo3QXRJd2QxcDBtQStIQWx1SCt3dFhlOGE3NmROVVZwYTAvTERvSDNPb3c2cDE0RkdkZjNHeEtKaE9tdnpSZFp3WUlIaWhaTkdySnNkYzEzVzBTRW5PVFA3eGFnVnFzWTg5Ukw5Qnc4cGhhaXE1eE9QUWRoWisra0x4cnE1Rnlmd0FFaktyUkVNSVZjcnFEUGlJbHNXNzJFWmQrOFQ5cU5STnAyN1lPVnRaSTVUdzAyT1M4MUtjRmtmOVBXblhqKzdVK3FIRXRsdE92YWw1aEw1emwvNXBoSjcrV2JxVGNJTzMwRWdJNlZGTVFyeGJtK0p5MDdCQkorSm9qVnZ5eWt1S2lRUmkzYTRXbG1abmRONG1yY3NqM0ppWEdjTzNHUUllT25sY3Q4enJ5VnhwbWp4Z3ZUQTdpNGVaRVlkNFZMWWVWM3V4UVhGUkpjd1Z4ak5HdmJoV3ZSbHdrK3VwZitvNmFZZkUycFZNVlZ6am92eU05ajlhK0xpTHB3RmtzcmF4NmY5WGFkN05qcjNIc3daNFAyYy83MEVacTM2MEplVGhhTldyUXpXaVMyTHEvWG5CMWQyWm0zK0hiK0syU2twekI4MGpQMEgxVTltNnBTN3Z4YmZEWm9QOG1KY2JUcDNPdXVmTFlJdXhEQjB4TjYxL2w1QkE4dVFrUTJ3cFZMbC9TUEkwSkQ2VDJvNGk5bW5YdjBxSFROODJmUFVwQ2ZiOVpZcGEzcGpCS0pSTUt1VFpzcVhhT1UxK2ZQeDcxRVJIYXVYOS9BeWlJeExnN0hldld3dWFPcThjRmR1N0N4dFRYTDltTHo2dFVvTEN6bzBiKy9TUkY1emdjZlZMakdGL1BubSt4VEZSZVRsNlBiVnJUZ3pUY3BLaXpFd3RLUzlsMnJkc2V6SXJHMU1qSGUyTnllQXdib1JXU05WbHRPaFBiMTk2ZlBrQ0VjMkxFRGdDNDllOUxBMTd3TUprQmZoZFhYMzk5b0VjRXRhOWFnVUNnWU5XbVNmbXdwaWRldWNmYkVDYlBQSllEekYyUDRhKzF1cmwxUFkreW9FZnp4eTB4Y25DdmYraVo0K1BIeTlNREwwNFBSdzRlUW1wN083bjBIZVcvUkgvaDZ1VEIxd21CYU54YzNhZ1FDd1lPUEVKQUZEeG9OUEZ6UnFJcEp2SjVVN1p2OTRjSEgrT3VIajlGbzFFeDg5ZzI2OURGdksvemVUU3M1dm04clBRYU5yclpnMUtGN2Z6cDA3MSt1L2VTQjdSell2cGFaNzN6R1c1OHRNZHZLcDlmZ01adyt2SXZvaTZFQTlCdWgrLzR3ZnNhclJzZXZXL1lkZGc1T0puMmZhMksxVXhGZCtnN2x4SUZ0WEw4V3c2OEw1ekoyMnN1MDd0UVRtVnlPVnFzbCttSW9hNWQrb3hlQjIzYnRZL2JhZllaTklQeE1FR2tsbWJ0OWhwbVhoVnpUdUhvTUdzMkovZHNveU0vanQ0WHZNbVhXMjNyeE9qN21NcXQvV1lTa2doMDFMVHAwSXpIdUNsRVhRdGkvWlRWOWhrOUFKcE9UblhtVE5VdStybkx4dSs0RFIzTnN6Mlp5c3pQNStkTjNHRC85Rlh3YnQ5RGJMTVhIUkhKMDl3Yjhtclltc1A4SXM5Wk11UjdQaFpEakhObTFnYXhiNlZqYjJQTE02d3ZxTEpPOVVZdjJPRHE3a3BHZVN0RGV6WURPKzlvWWRYRzk1cEthbE1EU3IrYVJrWjRDd001MWY1QVFHMFdQZ2FNSmFONjJ4dXZuWm1leWRkVnZ5R1J5aGsyYVVhNC9vRm1iV3YxZFRVaThqbGFqRXA3SWdnb1JJdklkcUZVcUxvU0c0dWJoZ2JXTkRXZU9INjlVUkM3TkdLNkkyQ3RYS01qUE4ydHNaYnovOWRmczNMQ0IwT0JnM3BnL0g0VkYrUS8rKzNmczRFeFFFTTR1eHQ4QU5Cb05QM3oyR1FGTm0vTGM3SW9yWjFkRXc0QUFYTjNkS3hTK1hkMnJkc2VzcUxDUWkyRmhoSWVFY0NrOG5LSkNuWWRVNCtiTmFkZTVNODNidGtWUnhWTFJ4aXhNVnY3Mkc2SEJ3WHl5ZURFeVdYazdnaS9lZTQvVTVPUks3VS9VS3BYUitiMEhEZUx3N3QybzFXcmFWQ0ZyR25UaXVVd3V4ODNUayt2eDhWeStjSUdKMDZZaGsrdCtaYmVzV1lOY29VQW1reEVlRXNKVEw3eWd6emdQUFgxYWlNaG1rcGlVeHZkTDE1R1luTUdUa3lZd2RHQS9vLytYQWdHQXE3TXpUMDRhejVUeFk5aTU5d0FMRjYvRnk4MlJWNTRkTHo1c0NRUUNnVUJ3RjVGSUpIUm8wNFF6NThLcUxTTC8rY05IYU5ScTVISUYremF2WXQvbVZTYkhqbm5xUmYyMi9mMWJWbE5VV01DK3phdHFuSFY0SnpmVGtrbTdrWWlWbGJKS1ZqNXloUVZkK2d4bDY2cmZrTXBrUkY4TXhjUEhqOEQreHUweDFpMzdEaXVsamNuK3VrSXVWL0RNR3gveSsxZnp1SDR0aHI5Ly9BU0ZoU1cyOW83azVXUlJXS0FyV05lb1JWdWVmdlc5S21XNStqVnRoYmQvVStKakx1UHEwWUJtYmJ2Y2xiaGMzUnN3YnZxcnJGMzZGZGV2eGZEVi8xN0F6c0VKclZaTFRsWUdydTROR0RKdUdodi9XbXowM0gyR2p1ZnNzZjJrcDF4bis1cmYyYnRwSlVwYk83SnVwV05qNThEZ3NWUFo5czlTczYvRjFzNkJhYS9PWTluWDgwbUtqK0dIRDEvSHlscUp0WTBkdWRtWkZCVVdBTkNrZFVlajh6ZjkvUk03MWk0SFFLVXFJaThuMjhEVHVYbTdyb3g3K2o4NHVkU2RoWlpFSXFGVHowSHMzYlNTUzZHblVkcmEwNnFUOFdTOG1sNXZkU2d1S3VUd3p2WHMzYlNTNHFKQ1duWUlwRzNYUGh6YThTOWhwNDRRZHVvSTdsNitkQjgwbW80OUJsWllqTmNVV3EyV3RVdS9KanZ6Sm4xSFRNVFZ2VUc1TVMvK3IzYXRWOCtHaHRHaFRSTlJEMFpRSVVKRXZvUGdvQ0J5c3JMbzBiOC9OalkyckYreGdvalFVRnEwcmZtZHBOckNXcWtrc0Y4L1RoNDVRbkJRRVAySEc5NlZ5OHJJNE9UaHcvUVpQTmlvd0F5UW5wcUtScVBCbzBINU55T0EzSndja3huUFVxbVVRYU4wZmp6TjI3VEIxdDZlaExnNGsvR20zcmhoem1YcHVSNGZ6OG9sUzVCSUpQZzFia3hlYmk0M0VoT1o5dUtMbFUrdUF2bjUrU2hLaE5pYVVGUllhUFI1M3I1dUhXcTFHb2xFd3RZMWEzamxmLzlETGpmdlY2NGdQMTh2Q2hjV0ZIRHUxQ215TWpPWi90SkxCc1VVbFRZMnhFUkc4dE9pUlR3M2V6WjI5dFVyclBPb1VWeXNZc1c2UFd6Y2VZeXBVeWJ5K1pqUjk0WG5wdURCUUNhVE1XTElRSVlONnMvYWpadDVlZTQzakJuYWd5ZkhEMEtoRUg5V0JRS0JRQ0M0R3dSMmFzbldmVWNaUGJ4NnhjTTBKUVhMVktwaTBsTXE5cDB0RlJFQkFnZU01UGkrclFSV3c3KzRzcm9sMStPaWNYUjJSV2xyWjdSZnJWWVpiYjhhR2M3T3RjdVJ5eFZJcEZLMnJQcVZ3enZYMDdacmI1cTE2WXlIajU5WkJlYnVCbzdPcnJ6NndmZWNPclNUMEJPSFNFcTRTdWF0TkpRMmR2ZzFhVVhISGdOb0Y5aXZXa0pXNzZIaldMSDRVM29QSFZmbCtUV0pxMHVmSWJoNmVIRmc2ejljamJ4QWJrNFdqdlZjNlROOEFnTkhQOEhsODhFbXoydWx0T0UvNzMzTjd2Vi9FWEh1Qk5tWnR5Z3VLcUo5WUgrR1RaeEJiTlNGS2o4UEFjM2FNT2VUWHptNGZTMlh3azZUa1o1S2RzWk43QjNyNGQydUs1MTZEYUs1Q1pGZGwvbXN5MzZXU3FWWTI5amg2Uk9BZjlOV3RBL3NoNmR2UUpYanFRNmRlZzFtNzZhVmFEUWFPdlVjV0tFVlJVMnV0eXFrM2tnZytNZ2VUaDdZVGs1Mkpnb0xTMFpNZVk2K3d5ZnFibXgxNzgrVmlITWMzTDZXeTJIQnJGLytQZHZYL0U3WHZzUG9PZWl4S2dudjIvOVpTdmlaSUR5OC9SZzZZWHFsNDB2Znoyb2lBQjg0Zkl6UmcycFBiQmM4bklodnUyWEl5ODFsejlhdFdGcFpFZGluRDNLRmdsMmJON050M1RvYU4yOXVVcEM5RjdoN2V0S21VeWYyYmQ5T2kzYnRjUGZVK1FOcHRWclcvdkVIMXRiVzlCcG8ya01xTGpvYUFQOG14b3NWNU9YbXNuLzdkcU45WlVWa2M3S01LN0tyTUlhUHZ6L0R4NDJqYlpjdU9EbzVzZnIzMzdtUldIdlZsMHU1bFo2T2d3bGZZM1BSYXJVVTVPZVg4MGUrR0JiRzZXUEhhTnF5SlQ3Ky91elpzb1hkbXpZeGZMeDUyNnB5c3JPeExjbnU3dGFuRHhLSmhQVXJWbkJ3NTA0R1AzYTcyRVBienAyUnltU3MvTzAzRHV6WXdlakprMnQwUFk4Q2lVbHB2UC9GTWp3OXZGbjIwL2ZDdGtKUWJhUlNLWlBIaldGQW45NTgvZVBQdkR6M0crYlBtWUdYdS9POURrMGdFQWdFZ29lZXdFNHQrZkxuZjBoTHYxbXR6M1BtK0owYVk5VGpNeG4xK013cXo3TzBzdVpXV2pMeE1aZHA0R2VZN2FjcUx1SlM2R2tpTDV5bGRVbkdwYXE0Q0tsVXByZEN1QndXVEhiR1RSUVdsZ2JyaGdjZlkrWFBuNk5XcTNqeXBibDQremRsMDkrTHVYanVGSWQzcnVmd3p2VUFXRmhhWWFXMHdjcGFpWWUzUDFLcGxLL252UVJhMEdvMWFOUnExR28xYWxVeHhjWEZ1SHA0OGRML3Z0U2ZwN0xucXlyUHAxeXVvUHVBVVZVdUZGYlpPZG9IOXFOOVlEK1QvZTI2OWFWZHQ3NjFIaGVBWDVOVytMM1JxbHJudFhOd1l2eU1WeGxQZWZ1UmRzNm01MWIwZkRnNnV6TG1xWmNxak5uY3RhcUN1ZXRVTnM3RnpiTktNZFhGOWVibjVuQXQ1aEpYTHB6alVsZ3dTZkU2KzA2WlRFN24za01ZUEhacU9XRzRVWXQyTkdyUmp1VEVPQTVzVzhQWm9QMGMydjR2UjNhdXAzWG5YdlFlT2c3ZlJzMHJQTy9lVFNzNXNHME4xamEyVEh0bG5sRUJQVDh2aDZMQ0FxeVZ0c2prY3FMQ1F3REt2VCtZUzJwNk9sSFJWd2ljVy9PZDg0S0hHeUVpbDFBcXZtWm5aakpxMGlTc2xVb0FCbzRZd2FiVnE5bTRhaFVUbjM3NkhrZXBzNkhJeTgzRjFzNk9rUk1tRUJVUndSOC8vc2hMNzd5RHJaMGRHMWV0SWpJaWd1a3Z2MnlRc1hvbkY4UENBTXI1SVpmaTZ1YkduQVVMYWlYbXl1d2c3aXk4SjVWSzZXTkdBY0NhVUpDZlQzcEtDczFhdDY3Uk90bVptV2cwR3V3Y2JodjQ1MlpuOCs5ZmY2RzBzV0hpMDAranRMVWxQQ1NFdzN2MjBMSmRPM3dEZEhkdnBWS3BQaHNoUHk4UEsydHIvWWZKbTZtcGVQdjU2ZGZzMnJzM1NsdGJ2UDM4T0hYMHFFRU1yVHQwNExuWnMxSGEyTEJ2KzNiT25UcFZvMnQ2bURrVWRJNXZmbDNMakdsVEdUdlN1SytXUUZCVlhKenI4ZkY3NzdKaHl6WmUrZS9Yeko0MWtkNkI5OC91RllGQUlCQUlIa1lzTEJUMDdkNk8zZnNQOHNURXltdTUzR3VhdHVsRTJLa2pmRHYvRlpOakpCSUozUWVNQnVEYithK1FGSCsxM0ppQVptMzBqM095TXZqN3gwLzBoUUZMeGNabjN2aVFqUFFVUWs4ZUp2N3FaWkxpWThuTHlTSS9ONGZzakp0QTVWblJnOGROcmVvbENnUVBEY21KY1h3eGQ2YkI3NG1yUndNNmRCOUExNzdEc0hlcytNYVZtNWN2VTJhK3hlQngweml3NVI5T0g5NUY2TWxEbkE4K3lqc0xsK0pjdjN5UlFJRERPOWV6ODkvbHlCVVdUSDl0UHE0ZXhuZU9weVlsOE4zNzVXODZlUHBVTDFOODk3NkQ5QWxzSjNaVkNpcEZ2RUpLMkZCaVc5R29XVE42OUw5ZDVDQ3diMS9PblQ1TmNGQVFObloyRERlajJGeGRrWHJqQnF1WExTT3dUeDg2ZGUrT3ZhTWprMmZNNEkvRmkvbjVpeS93OFBMaS9ObXo5QjB5aE9adDJwaGNKeWNyaTR2bnp3TTZ5NFZaYjc1WnA3NDNWYld6dUJ1RUJnZWowV2dJYU5xMFJ1dWtsRnliazdNdTgxQ2owYkJ5eVJKeXNyS1lPbXVXWGx5ZU5IMDYzMy95Q1d2KytJUFo4K2FoVUNpUUt4UVVGeFVCY0d6L2ZvS0Rnbmo5dmZjb0tpb2lKenViK2g0NmY3Zms2OWU1ZFA0OEVhR2h4TVhFNlArUWFUUWFZaUlqdVJnV1JrUllHR25KeVVpbDBuSlowUUlkYXpZZllQMzJZM3o1NlVjMERoREYwQVMxejloUkkyalZvam52ZnZBeE4xSnZNbW0wNlV3WWdVQWdFQWdFTldma29PNjh0K2dQSm85NzdMNnZhekZoeG14c2JPMkpqYnFJU2xWazBDZVZ5bkJ5cVUrdklXUHhiNlpMY3ZGdDFKek1XMmxvTlZxMGFGRW9MUEJ0M0lLeDAxN1d6N08xZDJURTVHZHhjZmZTZXphWDR1aGNuejdESjFRYVYrbDNDNjFXaTFhcjBXVW1vMFVtRTFLQjROSEZ6Y3VYcG0wNm9kRm9hTnlpSGMzYmRhMVdJY0Y2TG02TW4vRXFnOFpPNWVDMk5WaFlXcGtVa0FIYUIvWWxhTjhXSnN4NHJjTGlmQTBhTnNiYnJ3bEZoUVdvTldya01qbHVYcjRNSFYvMXhFZVZXczJHTGR2NDhPM3BWWjRyZVBSNDVQOHlGQmNWc2VhUFB3Z0xEc2JWM1owblo4NDBFRlFsRWdsVFo4N2srMDgvNWRDdVhXUmxaRER1eVNjcnpQS3RUVlRGeFFCY0RnOG42T0JCSkJJSjlvNk8rdjVtclZ2VHFYdDNUaDA5U2xweU1qNysvZ3dkTzdiQ05mZHYzNDVhcFNLd2IxK09IenpJcHRXcmVXektsRG9Ua3F0cVoxSFhaR2JQVzh0V0FBQWdBRWxFUVZSa3NIdlRKaFFLQmUyNzFNd2I2V3BVRkFCZTN0NEE3TnE0a1N1WEx0R3RkMjlhZCtpZ0grZnA3VTN2d1lNNXVITW51elp1Wk9URWlTaHRiTWpOemdaMG1jaFpHUmxZV0ZycUJYNGZQejhXZi80NWNURzZiVE51SGg0TUdER0NOaDA3OHRVSEgxQmNWTVNTYjc1Qm85SFFzRkVqZXZidlQrc09IWWkrZkptVlM1YlU2TG9lSmpSYUxiLyt1Wm1USVZFcy9tb2hyaTdDYWtCUWR6UU84R2Z4Vnd0NTQ5MzN1SGtyaTVuVFJpTVZ4U2tFQW9GQUlLZ1RtZ1I0NCtQcHdzNjlCeGd4eExTVjMvMkEwdGFPOFROZU0zdjhoR2RtTStHWnlndWc5eHBhc3lTbjB1K0F1cCtpUm9oQVVNcHpjejZ1dGJYc0hlc3grc2tYalBZTm16aURmaVZGT3UwYzZ2SFdwNzhocTZTV2tsUW00N1VGUDlSS2JMdjI3cWRoQTFlYUJIalh5bnFDaDV0SFdrU09pNGxoM1o5L2tweVVoTHVuSjgrLy9qcEtHNXR5NCt3ZEhabjF4aHY4K3RWWGhKdzhTVngwTkVQSGpxVk54NDVtQ2E5cWxZcWM3T3hxaWJRUkpiWVR5VWxKK0RWdXpLVHAwNm5uNGdKQTlLVkw3TjIyalpqSVNHenM3TEMwdE9SYVRBeS9mZk1OZzBlUHBtRkErYTBNY1RFeEhEOTBDUDhtVFJqeitPTUFIRDk0a1BTVUZJYU5HNGVuZCsyL2NWVFZ6cUltbEdZOVMwMWtJdHhNUzJQcGQ5K1JrNTNOOEhIalROcDVtTXY1czJjQmFOS3FGUmZEd2ppNGF4Y05mSDBaWmNTYmVORElrWVNIaEhENjZGSDZEeCtPbzVNVEdUZHZrcHVkVFU1V0ZvNzE2aUdSU0FnTERrWW1reEhRdENrcE4yN2cxNlFKN1RwMzFoZEJMTTBXc0xTeVl2SXp6OUF3SUFBSEp5ZjllZlFiYm9Sd0JjQ3ZmMjRtOUdJOFAzNzVPWFoydHZjNkhNRWpnS3VMTTR1Ly9KdzMvemVmMy83Y3dxeW5SOS9ya0FRQ2dVQWdlR2g1YXVKZ0ZpNWV5N0JCL1VXaFpJRkE4TUNodExWSGFXdXZQNjVNUUs1Tk5Cb05LOWFzNDUyWEp0MjFjd29lYkI1SkVmbG1XaHI3dG0zanpQSGphTFZhV3JWdnorUVpNeXJNTG5aeGMrT1ZkOTlseFcrL2NUVXFpcFcvL2NhK2Jkdm8wck1uM2Z2MU0vakFVbGhRd05jTEZtQ3RWS0t3c0NEejFpM3k4L0p3ZG5XdGNxeXE0bUtrVWltRFI0K203OUNoNUdSbmMzVGZQb0tEZ2toS1NFQ3VVTkNqZjM4R2pScUZUQ1pqMjdwMW5EcHloSjhXTHNUVDI1dTJuVHZUdUhselBCbzA0RlphR24vOS9ETVNpWVRIcHVqdWREMDJaUXAyOXZiczI3YU5iei82U0I5amRsWVcvLzc1cCs2NlNzUklyVlpicHVDQ2lxYXRXdEdwZS9keU1aZjZMYWVucEJnY1YwUjZTZ29YdzhMdzlQYkd3Y21KK05oWW5KeWRzYlMwSkRVNTJlVDJ0SlZMbHBDVWtJQ0ZoUVV5bVV4dkwrRldZZ1ZSaWxhckpUZ29pSzFyMTFLUW4wK1AvdjFyN0x0OE5TcUs1T3ZYOGZMeHdkM1RFd2RIUnpvR0JqSm8xQ2prUnQ3NDVRb0ZUenozSE5aS0pVb2JHN3g4ZklpTmp1YnloUXVrM0xpQnE1c2JLVWxKUklTRzBxeDFhNnlWU3ZvUEd3WkFWa1lHQlFVRktPUnlZa3F5bjYyVlN0cDI2a1J4Y1RGNXVibFlXbHFDUktMUGpyYThTOW55OXpOck5oL2daRWlVRUpBRmR4MDdPMXUrL1BnRFhucnpIWnljRGdockM0RkFJQkFJNm9qV3pmM3hjbk5rN2NiTlRCNDM1bDZISXhBSUJBOE1hemRzeHN2TmtWYk4vU29mTEJEd0NJcklHVGR2NnEwQXJKVktSazZjYUZRSU5ZYWRnd096M255VGswZU9zR2Z6WnBLdlgwZXRVcFc3NDIxcFpZV3F1SmpyOGZINnRub3VMb3d1RVc2clFvZHUzZkQyODhQVnpZMC9GaS9tWWxnWVdxMFdHenM3K2c0WlFvLysvUTNzTGNZKzhRU0JmZnV5YjlzMndzK2U1WHA4UFBzc0xYbjEzWGNKRFE0bU96T1QwWk1uNCs3bEJlaTJMUTBZTVlJTzNicHg2dWhSb2k5ZnByaTRtS0tDQWtKT25rU3RWcHNzdWhEWXQ2L1I5dVUvL2xqaHNURkNnNE1KRFE1bTR0TlAwNmw3ZHc3dTNFbDRTSWkrMzVSM3NiMkRBK2ZQbkVHajBRQzZ1M2IrVFpvd2ZQeDRnM0U3TjJ6ZzRLNWR5QlVLeGp6K3VNbllxOEtCblRzQjZEdDBLS0FUZFNkTm4xN2hIQzhmSC8zanpqMTdjdnpRSWY1WnRneUFkbDI2Y09YU0piUmFMYjBHR203SCsvWHJydzI4cGFWU0tTM2J0UU1nTVM2T254WXRNaGp2NnU2dTkxUitWRGw4UEpUMTI0K3grS3VGUWtBVzNCUHM3R3o1NnBNRnZQajZXN2k3MWhQRjlnUUNnVUFncUNOZWVYWThMOC85aGdGOWV1UGlMT3FEQ0FRQ1FXV2twYWZ6OXo5citmR3oxKzkxS0lJSENJa3FONmJpc3F3UEljRkJRVnkvZG8wQkkwZGlZMXM5Y2FtNHVKam95NWRwMXFxVjBYNWRZUUl0V28wR0pKSmFLZlFRSGhKQ2FIQXdiVHQxb2xucjFrYXpYY3VTZWVzV29hZFA0K1RpUXVzT0hWQ3BWQncvZUxDY1FGa1orbXNwRVpNbEVvbitYeWszRWhQWnUzVXJROGVPUmFGUVZQM2lTbERhMktDd3NDQXNPSmpveUVqUWFyRzF0eWV3YjE5c0s3R2UwR3ExSmkxRENnb0syUExQUC9RYk9oUVhOemV6WWptd1l3YzUyZG1NbW1SOGE4ZlZxQ2oyYmR2R3M2KzlWbTAvNlpDVEp6bXdjeWR1bnA1TWV2cHBGQllXQkFjRmxidXhjZWI0Y1pLVGt0QnFOQ2dVQ2xxMGJVdURoZzBCbloveS9oMDcwR28wYUxWYTdCd2M2TlM5ZTZYUDE4Tk1ZbElhLzVuN3RTaWlKN2d2aUlxT1ljN2NlWHovMmV0NHVRdFA3a2VSZnVOdWUyQWUzcm41SGtZaUVEemM5QjU2Mno3b3dQcHY3MkVrZ252Qjh0VTdpRW5JNE9QMzNyM1hvUWdFQXNGOXovOFdmRUtBdHhOUFR4NTZyME1SUEVBOGtpS3lRRkJiYURRYTRiMTJuMUZjck9MbHVkOHdjdmdJeG80Y2ZxL0RFUWdBMkxCbEcxdDNiT2ZIVDJlalVEeHltNEFlZVlTSUxCRGNIWVNJL0dnalBnTUtCQUtCZVlqdkpvTHFJdFF2Z2FBR0NBSDUvbVBGdWoxNHVEY1FYeDRFOXhWalI0M0EzZDJMbGV2MzN1dFFCQUtCUUNCNEtGRW81TXlmTTRQbGY2NGdLanJtWG9jakVBZ0U5eVZSMFRFcy8yc2w4K2ZNRUFLeW9Nb0lCVXdnRUR3MEpDYWxzWEhuTVdhL1BPdGVoeUlRbE9QMWwyZXhZY2RSRW0razMrdFFCQUtCUUNCNEtQRnlkMmIyckltOCs4SEhwS2FKdjdjQ2dVQlFsdFMwZE9hKy94R3paMDBVTm51Q2FpRkVaSUZBOE5Edy9kSjFUSjB5VVJSVUVkeVh1RGc3TTNYeVJMNWY4dSs5RGtVZ0VBZ0Vnb2VXM29GdEdUZThCMisrK3g3WjJUbjNPaHlCUUNDNEw4ak96dUdOZDk5ai9QK3pkOTl4VlpadkhNYy81eHdPY05oVGtLRWlndUpBUlMxUmMrOGN1Y3VjbFdrMjFETEx5aXdiWm1YWk1DdGJWcHFXNXQ1NzVNU0ZXOFFKQWpKa0g4WVp2ejlRZmlJYndTTnl2Vjh2WDNLZTUzN3U1enBFQXQ5em4rdCt2STFzK0MzS1RFSmtJY1JENGNUcGNDSmpFaG4wUkovaUJ3dGhJb1A2OVNFeUpwRVRaK1J0dGtJSUlVUkZHZHluQTQ4MjllTzF0NmRMa0N5RXFQSlNVbEo1N2UzcEJEZjFaM0NmRHFZdVIxUmlsYllCeW9JbEcweGRnaEJWbmtaalFRTi9Id0xxMWtTcFVKaTBsaitXYnVicHdRT2xUN1Y0b0NtVlNwNGVQSUEvbDI1aTFyUnhwaTVIQ0NHRWVHZzlQNklQODM5ZnpmalgzdUNMajJmZzZpSnYzUlpDVkQyeGNmRzgrdGE3QkRmMVo4eUkzcVl1UjFSeWxUWkUvbTNKZWxPWElJUzR4YmVXSjFOZmVScmZXcDRtdWYrNUM5ZTRlajJPN3AzbFZWWHg0T3ZXdVNPLy92a1g1OE92NGUvcmJlcHloQkJDaUllU1VxRmc3TWcrT0RwdTU0VkpyelB6dlhmdzg2MXQ2cktFRU9LK0NRdS95TlQzUG1UZzQ0OHhxRTk3VTVjakhnS1ZOa1RlL3U5WHBpNUJpQ3JOWURRU0ZaTkEyTVZyL0xsMEUrT21mTTZFTVlQbzFhWFZmYTlsN1phOTlPdjlPQ3FWNnI3Zlc0alNNbE9wNk5mN2NkWnMzc2VyRWlJTElZUVFGV3B3bnc2NHV6cngydFIzR0QzOGFmcjFmdHpVSlFraFJJWDdkOVZhZnZ0ekVaUEdEcElleUtMY3lQdStoUkJsb2xRbzhIUjNwbjJySnN6NzlEVWU3eHpNVi9QLzRlS1Y2L2UxanF5c2JIYnNQVWJYanUzdjYzMkZ1QmRkTzdWbjU3NWpaR1ZsbTdvVUlZUVE0cUhYTnJneDM4NmN4SnIxNjNoN3hzZkV4Y2VidWlRaGhLZ1FjZkh4dkQzalk5WnVXTWUzbjB5U0FGbVVLd21SaFJEM1RHMm00c1ZuQmxEVHF6b2ZmL1VuQnFQeHZ0MTdYOGdwNnZyNTRlTHNkTi91S2NTOWNuVjJ4cyszRHZzUG56WjFLVUlJSVVTVjRGbmRoYmt6SitMcjdjam9GMTVoeWJJVkdBd0dVNWNsaEJEbHdtQXdzR1RaQ2thLzhBcSszbzdNblRrUlQzZnBCUy9LbDRUSVFvaHlvVFpUTVd4QUY4SXZSM0wyL09YN2R0OTlJYWRvLzFpYiszWS84V0JJUzBuaWF2aFpVNWR4VHpxMGJjM2VrSk9tTGtOVXNHeWQzdFFsQ0NHRXVFV3RObVBra083TW5UbVJrTVA3R1RabVBHczNia2FubDMrcmhSQ1ZrMDZ2WiszR3pRd2JNNTZRdy91Wis4a2tSZzdwamxwZGFidlhpZ2VZZkZVSkljcU5YKzJjL3E0bnoxMm1mbDJmQ3IrZjBXamtTT2g1Um8xNHRzTHZWWkcyckZ4RVFtdzBBMGRQUUZtS3ZzNC96NTZHZzVNckEwYS9VdVM0amNzV2NPYjRRU2JPbUh1dnBSSis1amkrQWFaOVM1UTJQWlZQSm8vR1RHM09tNS8vaW9XbHB0UnpHSTFHTnYzN08vVWFQMExOT2dHRmpwdjMwV1Fjbkt2eDFMZ3A5MUp5Z1lJYUI3Smc0U0tNUmlNS2hhTGM1eGYzajA1bklEYitKdEUzRW9pTWp1VmE1QTJ1WGMvNWN6MWEzakl0aEJBUEdzL3FMbnp5emxoT25MbkluMHMzOGR2Q3hUelJxeWRkTzdYSDFWbFc3Z2toSG55eDhmRnMycnFENWF2WDR1TmRqVGZHRDZaaFFNWC9EaTZxTmdtUmhSRGxwdnF0dDh0b3RabjM1WDRSVWJFb3pkUjRlbFMvTC9jckR6cGRObVptNmp6SFRvVHNJZkx5aFR4aGNHYUd0dGh3OU15eEE3aFc5OHA5dkhEZUo5eU1pK0dsYVYvbUdSZC9JNHFJUzJIRjFwYVpvU1U1TVo2RTJHamlZcTV6SS9JcWtWY3UwTGI3QUFJZmVZeXRxLzVpL1QrLzBxcHpiNTRZTmo1UDRMM3AzejlJU1VvbzloNTNHakI2UXFuRzM2YXhzaUh3MGJZYzJMNk8zUnVYMDdudjBGTFBjZVhDR1RhdldJaE9weXN5UkE0L0c1cm5jMXlldkR3OVVDak5pSXlLdzh2RHRVTHVJY3FId1dnay9tWVMwVEVKUk1jbUVCVVRUM1JNUEZFeENVVGZpT2RHZktLOEpWb0lJU3FoUmdHMW1UVnRIT2ZEcjdGbTh6NUdqMXVLbjI4ZE9yUnRUVkRqUUx3OFBVeGRvaEJDNUlxSXZNNlI0NkZzMy9VZlllRVhhQmZjaEErbWpNSmZOdXNXOTRtRXlFS0ljcU84ejZzcFQ1Ky9US1A2aFFlQXBURjVlTmZpeDh6OEVYZXZXbVcreC9JRjMzTDYyQUZlZm5jT2RvNTNySEs1MVVKYW9janBNSlNab1dYbWF5TnAyS3dWdlllT3hjSlN3L1VyNFppcHphbm1VZmdQQ0JHWHpoTWJGWUUyTFpWdGE1YlFyc2NBYk93YzhvMDdmZlFBMXk2ZG8xV24zc3o3ZURJWjJuUzBhYWxrWnhVYy9qczR1eEw0eUdNMGJkV1JJM3Uzc1hmTGFtS2pJaG41eWpRc3Jhd0JPTHAvTzdGUkVhWDZmQlFXSWkvKzRUTU1ocUxmVnBxU2xBakFqblgvY09QNjFTTEhkdWszREZmM3ZFSHdxU1A3QUdqWUxKamx2OC9Gb05jVmVuMXFVaUxMZnYycTBQTmxEY01CQWh2VTU5VDVTeElpbTVEQmFDUTVKWTI0K0VUaUVwS0pTMGdrUGlHWjJQaEVic1FsRW4wam51allCTEt6Qy84YUtZcFNvY0JJenVwM2dQaUVtemc3T1piak14QkNBTVRGLy8rRlRJM0czSVNWaU1ySTM5ZWJWMzI5ZWVtWmZ1dy9mSnE5SVNFc1dMZ0loZEtNd0FiMXFlSHRSUTB2VDd3OFBiQ3p0Y1ZLbzBGanBVRnRKcjlPQ3lIS1Q3Wk9oelpkUzdwV1MzSktDaEdSMTdrYUVjblZheEdFbmpxTjBhQWpLTkNmUGwyYTBmTE40WmlicTR1ZlZJaHlKTi8xaEJDVjFyV0lHR3JXS045WFhXM3RIVEczS0hnRjhOMHJpRXM5dDRNVE4rTmkrSG4yTk1hL016dDNwYkhSbUxPQ1Vhbk1DWkYzclAyYjFPUkVvaU92WUc1aENjQVg3N3lBYTNVdjN2ajBsMkx2WXpEbzJiMXhPVXFsa2g2RFJ0OTF6c0RheGZPNUVYV05oa0d0dUhIOUdoYVdHcG9HdDhmR3poRmJPd2RzN0IyeGMzVEczdEVGZTBkbjFPWVdBRGk1dVBIeXUzUDQ3YXYzQ0R0MWhHOW5UR1RzMUUreHRmOS9JUGI1SDV1S3JXL1dsR2VLREp5UDdOMWE0bFdkR2VscEhObTdyY2d4d1oxNjVRdVJUeDcrRDF0N1IycjRCakR2bzlmUjZiSUx2VjZibnNxK2JXc0xQWDh2SVhJTmJ5OGlJbStVK1hwUk9LUFJTR3E2bHB0SnFTVGNUTW9KaGhNU2lZdFBJajRoaWRpRVJPTGprNG03bVloT2QyK3JpSlZLSlc2dWpyaFhjNko2TldjOHE3dmk3ZW1LdDZjYm5tNHVqSnN5bTR0WHJnTnc3TVJKT3JWN3JEeWVvaERpRHNkUG5zcjkyTU5OWHBnVFpXTnVycVp0Y0dQYUJqZkdhRFFTR1JYSHFmT1hpSWk4d2JZZHA0aU1paU10VFV1Nk5wUDBETzA5Zi84UVFvZzdtWmtwc2JMVVlLV3h3TnBhZzJkMUYycDRWS041b0RjakI3YkZzN3FMdE1FVEppVWhzaENpMHJwNi9RYWRPd2FWNjV4OWg3MUFrNWJ0eTNYTzJ6cjFlWW9McDQ5eTRmUnhGdi93R1NOZW1ZWkNvY0JnTU9UK01IQXpMb1lkNjVaaVlhbmhxYkd2bCttSEJHdGJlNEphZFdEdjF0VjA2dk5Vbm5PSGRtNGc1dnBWV25mdWcyZXRPZ0RZT1RveitMblhTalMzcFpVMVkxNmZ5Vjgvek1LZ04yQnRZMWZxK2txaW9NRGNvTmVEUXBFYnR0OU5yOU5oTkJvd1V4ZTlBdTF5MkdsaW95Sm8zYVV2Q29XQ1QzNHRQQ0NlUEx4cmljUDdzcWpoNWNtMkhhZUtIeWd3R0kya3BxYVRtSnhLVWxJcWljbHAzRXhLSmpFNWphVGtWQktUY3Y3Y1RFb2hLVG1OcEpSVTlQcnkrK1hlMmRFT2R6Y25xbGR6b1hvMVo5emRuUEZ3YzhLOW1qT3V6ZzZvVklYdlZkem1rVWE1SWZKMzgzK2xSVkFUN0d4dHk2MDJJYXE2NUpRVXZwdi9hKzdqMWkwYW1yQWE4YkJRS0JSNGViakt1NFdFRUVLSVd5UkVGa0pVV3BGUmNaV3FWNTFDb2VESjUxL244Nm5QY3lKa0QxdFgvVVhudmtQUjYzVW9sVG45aGY5ZDhDM1pXWmtNR2ZNYXp0WEsvdHhhZGVyRHdaMGJDZG05T2ZkWVNsSUNheGIvaEoyamM3NFZ5cVdoTWpQajZmRnZZVFFZOG0wRVdKSzJJR1UxWlZTUElnUGR6OTk2bnRpb2lHSlhReC9Zdmc2QVpxMDdsWHVOcGVYbDZVRmtWSnlweTdndmpFWWpXZGs2VXRPMHBLYWxrNWFtSlRVOUkvZHhhbG9HYVdsYVV0SzBwS1pyU1UzVmtwcWVUbHFxbHBTMGRKSlMwaXVzNzdDOXJUVXV6ZzY0T05uajZ1eUFzNU1kMVZ3Y2NYR3l4NzJhRTI2dVRsamN3OXNGQnovUmtZMDdEaElUZTVQWXVEaEd2ekNCOFdORzA3aGhBMXljbmNyeG1RaFJ0Y1RGSjNEODVDbSttLzhyc1hFNS81YTZ1em94cEovcC8zMFhRZ2doaEhqWVNJZ3NoQ2gzdnkxWno3RlRGeXI4UGhGUnNlemF0dzgvMzlvVmZxL3k0dUJjamNlZkhFUEk3azBFTkhrRXlGbGhxMUFxTVJxTldHcXNDR3JWa1JadHU5M1RmYng4L1BDcDJ4RDlIYjErcjE0NEMwRC9rUy9uOWpJdWpZTTdOOUkwdUQxcWN3c1VDZ1dLdXdKa2dIWTlCeFk3ejZGZEcwbFBUU2wyM1BwL2ZzM1haaUl0SlluVmYvMVk0UGkwbENTQWZPZDdQL1Y4N3NmcHFTa2NPN0FUTzBkbmF2ald5ejIrL1ZZTGtjTG1MZWllTm5ZT2RIaDhjTEhQb3loMnRyYWtwV252YVk3eVlqUWFNUmlNWkdkbms2M1hrNTJ0SXp0YlQyWldGaGtaV1dnek1zbkl6RUtia1VWR1ppWmFiUmJhekV3eU0zTCt6aG1UbFROR200RTJNNXVNMjlkb2M4TGliRjNSdmE3TG03V1ZKWTRPdGpqYTIrTGk3SUNya3ozT1R2YTRPdG5uaHNZdVR2YW8xUlg3NDVDMXhwTFhYeHpLNVBmbUFoQWJGOGY3TXorcjBIc0tVVlc5L3RKVFdGbGFtTG9NSVlRUVFvaUhqb1RJUW9nS2NleGsySDI1ejVHakozaDIySDI1VmJscDJhRW5MVHYwekcxVmtaMmRoVXFsUXFGUU1QU0ZOOUVYMForM05NYS9QUnVGUXNHaWVaOEEwS0JaSzZaOXZTaTN6M0pwSE5xOWliOS9tczJlVGNzWk5lbDluRnpjQ2h4M1oyQmJtTk5IOTVjb1JONjljVGxabVJsNWpxV25wckJ6M2RJaXI3djcvSjAxN2Rxd2pPeXNUQnljODc0MTllRE9EWVgyYVM3c25xN1Z2ZTQ1UkxiU2FFalhaaElWRTgrR2JRZHVCYmtHakVZd0dJd1lqQWFNNUlTN3QwTmVvOUdBd2NDdGNUa2YzNzdPWURUbWZweXR1eFVFNjI3OXljNTVyTlBwMGVuMVpHZmRQcTdMRFkxdmIvNzJvTEt6c2NiQnpocDdleHNjN0d4eHNMZkJ3YzRHZTN2ck94NWJZMjluZzcyZERXcXovQzkwbUVxelFIOCtmKzlGUHB1N2lKalltNll1UjRpSGpwdXJJMU5lR2twUUkzOVRseUtFRUVJSThWQ1NFRmtJVWU1R0RlbkJ5Q0hkSy93K1hRWlA0cXRaSDFYNGZjckw3VEQzYnVrcHlSaU54bnpudS9RYmxtOUR1Sks0R1JmRHJnMy81ajZPdUp3VDZLLzhjMTZlY1gySHZWRGlPZXNGTnFlR2J6MnVocC9sNitrdk0zclNlOVNzVTcvVXRaWEd4eit0eXZPNHVQN0V0emZzSzZ5ZGhUWXRsVDJiVmhSNXo1SnNESGk3bHZLZ3NkS1FucUVsSmk2QjMvL1pXQzV6UHNoVUtpVzIxbGJZMkdpd3NiYkN4bHFEamJVR1cyc3JiSzAxV050b3NMWFdZR09sd2RZbTU3eTFkYzVZT3h1ckl2c09Wd2JOQXYzNWVjNmIvTDFpRy84ZE9zbjFtRmkwMml4VGx5VkVwYVhSbU9QaDVrcnJGZzBaL0VSSHJEV2xmNUZVQ0NHRUVFS1VqSVRJUWdoeGh6L25mc3lmY3o5R2JXNkJnNU1ydGVzMW9rM1h2bFQzdnZlV0dVZjJiaXZWK2VCT3Zjb1VJaWNuSnJCNzQvSjh4KzgrZGp0RWpvMktLRElVdGJWM1pQcTNTM2pocmM5WStOMU1UaDdleTd5UHAvRE1xelB3YjVoM1k4T0s3SWw4cjdhc1hFaUdOdDNVWlR6UXpNeVVxTlZtcUZWcTFHb1ZhclVaNW1vMWxwYm1XRnFhbzdHd3lQbll3aHlOaFRtV0ZoWllXS3JSV0ZwZ2FXR0JwYVU2ZDR6R0l1Y2FDMHNMTkpibTJGcHBzTEF3ci9JN1NsdHJMQm45VkU5R1A5WFQxS1dJQjBUMGpRVEd2djQ1eVNscEFOVDNyOFdjRDE2dThEWXJRZ2doaEJCQ2xJYjhkQ3FFcUxRMEZwYWthOU94czdXOTU3bFVLak0wMWphWVcxaWkxK2xJVFU0a05qcUMyT2dJRHUzZVJKK2hZMm5UOVlsN3VrZEJxMXdOZWoxVFJ2WEF5ZFdkdDc3NC9aN212NjFtbllEY2UrMVkrdzlyRnM4djlQNEFsaG9yR2padm5mczRaUGZtUE1jc05UbjlrOVhtRm94NDVWMysvZTFyenA4NFRIVnZuM3h6QlhkOHZOajZqdTNmaVRZOXRYUlA2cGEwbEdRMi9mdEhvZWNLYy8xS09MczNMc2UvWVJEblR4NHBkTno5RHNHMTZWcXNMRFc0dXpvejZza2VLSlVLRkFvbFNvVUNoVktSODdkQ2NjZGo1YTIveVJsM2U3d3laK05HbFZKNTYzb3dVNnN3VjZ0dmhjSTVnYkJhYllhWm1RcTFtUmxxYzdPY3Y5Vm1tSnVab1RKVG9hemlBYThRcHVCZXpZbjNKbzltOHZ2ZllUQVlPSDMrTWwvL3RJeFh4dzJ1OGkrNkNDR0VFRUtJQjRlRXlFS0lTc3ZLeW9KMHJiWmNRdVJadjYzTDgxaXYwM0grNUdIV0x2Nko2TWdyclBqak85dzhhK0xYb09rOTMrdE82YmZDVkF0TFRibk9Dem5QWWMvbS83ZHZ1SDcxSXU2ZU5WSGV0U0dlcllNVFR6Ny9ldTdqa04yYjh4MjdUYWxVTXZDWmlhUW1KMkpqNTVCN3ZINlRSMG1xNmN1QTBST0tyVXRqYlV0eVlueWg1NDFHSTBwbHdiMXMwMU9UMmJTODRCQzVLT3YrK1FXRlVza1R3MS9rMHplZUxYUmMxMzdEU3pSZldXb29TTHBXaTVYR0F2ZHFUb3djWFBFdFlJUVFENmFtamZ3WU42SXYzLzJXODQ2Uk5adjM0dW5od3BOOU81bTRNaUdFRUVJSUlYSklpQ3lFcUxTc3JUU2twS1RpWHExYXVjK3RNak1qb01taitQZzM1SXUzeDVFUUY4UE9kVXZMUFVTT2o3a081QVM1NVczdmxsVWtKY1JSczA0QVZ5NmNZYzY3TCtKWHZ5a2pYcG1XSjdRdXkwcTNPd05rZ041RHg1YjQycDZEbnluMG5GNlhzN21ieXF6Z2IwOGw2WWxja0pxK0FkVHlhMEExRCs4aWErdmEvLzZHeU1rcEtWaGJsLzhMQ0VLSXltZGc3M2FFWGJ6RzVsMGhBUHl3WUJVdWp2WjBidHZjeEpVSklZUVFRZ2doSWJJUW9oTHpyTzVDUk9SMS9IenZ2Vjl4WVN5dHJIbTBRMC9XLy9NclZ5K2VMZk04YVNsSitUYTJBN2daZndPQXVLaUlBamZlRy9yQ20yVzZYMHJTVFRhdlhFaEFrMGV4MUZoeDVjSVp1dlI5bW8zLy9zNzNNNmZ3L0pTWm1GdmtiRUNrVXBYdVc4R3gvVHVwNVZjZkIyZFhvT2p3dGpoM3Q5aTQzZWJpZG0xMyt1U1hOU2dVaFcrc1ZsaTREQkRjdVRkV1ZqYkYxbE5ZcTR5S0VoRjVIYy9xTHZmMW5rS0lCNU5Db1dEeStDZTVFWi9JOFZNWEFKajE3VUljSGV4b0Z1aHY0dXFFRUVJSUlVUlZKeUd5RUtMU3F1RlJqYXNSa1JWK0gzdW5uSkF2S3lPanpITmtabVlVdWJGZVFsd01DWEV4K1k2WE5VUmUrc3NjdEdtcGRCc3dncDNybGdMUXBkOHdkTHBzdHE3Nml4OW52Y2t6cjgwQUNnNXNDMk0wR2xuNnk1ZGtabWlaL3UyU1BDdVNnMXAxQk9EMDBmMWthTk56SDBQT3BvR1dHaXZxTjIyWlo4emRVbE9TQUxDMnNRZkszcU00b01talBQdmFCN21QYld6dFMzUmRlYTB3THFtckVaSFU4Q2ovbGZSQ2lNckozRnpOaDI4K3g4dHZmOFhscTFIb2RBYW16WnJQMXg5T29JNVA2VGRhRlVJSUlZUVFvcnhJaUN5RXFMUzh2ZHdJQ2IxVzRmZTUzWExDM3NtMXpITTR1YmpsVzNXYm1hSGwvWmVHa0pXWndkVFp2K0ZjemVPZTZyeHQyK3JGbkRxeWowZmFkY2V6WnAwODUzb01HbzFTcGFKQjAyQlNreE9CL0swcGloSVRlWVVNYlRyTzFhcm51KzUyNEQxcnlqTmthTlB6Qk9CSDltN0Qxc0VwMzVpN0pkeUlCc2hkNWR5dTUwQUFRZy91NW1aY0RQVUNXK0RtVmJQQTJuUlpXZXpmc1E2OVRvZVRxM3VKbjlPZEN0dDg4RzdsdFFIZjFXc1JOQThzdXNXR0VLSnFzYkhXOE9tMGNiejQ1cGZFeGllaTFXWXg1WVB2bVR0ekV0WGRuRTFkbmhCQ0NDR0VxS0lrUkJaQ1ZGcjEvV3Z4NitLU2hYNWxsWnFjeVA3dE9adnUxVy82YUxuT2ZXalhSckl5TS9EeThTdTNBQmtnS3VJeTlvNHU5SHB5VElIbnUvVWZBZVMwcFFCS0ZiaGVQSGNDQU4rQXdIdXNzbUEzcmw4RndOWGRFNERlVHowUHdLUHRldkROakFsY3ZYaVdiZ05HNEYyN2JwN3JVcE1UK2ZYTDZlaDFPcHExN2t6ZnA4ZFZTSDNsTGZUVWFVWU9iR3ZxTW9RUUR4aFhad2MrZmZjRlhuNXJEcWxwV200bXBqRGxnM2w4TzNNUzlyYldwaTVQQ0NHRUVFSlVRUklpQ3lFcUxhL3FyaGgwMlVSZWo4TFRvM3FaNTltOTRWKzA2V2swYTlNcE44dzFHQXlFblRyQ2l0Ky9JeVhwSnRhMjluVHNQU1RQZFZ0V0xtTGYxalcwN3RLSGpyMmZMTlU5TTdUcGJGMzFGd0N0Ty9jcGR2eVVXVDlqcGxhWGFPNGVnMFp6TXk0R0t4dmJJc2RkRGpzRmdFZU5rdmVVdm5qMmRvamN1TVRYbE1iVjhKeSswM2V2b0s3bTRjM29pZS96MCtkdjgvM01LZlFiOFJMTkgrc0N3Tm5qaDFqNjYxY2t4dC9nc2U3OTZUTjBiSmsyQzRUeVcyRmNFaEdSMXpFYWROSVRXUWhSb0ZyZTduejA1aGdtdnorWGJKMmVpT3V4VEg3dk8yYS9QeDQ3R3dtU2hSQkNDQ0hFL1NVaHNoQ2kwbElvRkFRRituUDRXT2c5aGNqYTlEUTJMZitEVGN2L1FHTnRnNlhHbXRUa1JMS3pNb0djMWdxakpyeUhyYjFUbnV1MnJWNU1WbVlHVzFmOVZlb1FlZFhDZWFRazNjVEZ6WU5tclRzWE83NmFSOGxiSGppNXVPSGs0bGJrR0tQUnlPa2ord0NvWGE5UmllWTFHbzJFbnprT2dHKzk4bCtKck5mck9IL3FDR1pxYzd4OC9QS2RyMTJ2RVJQZS80WUZYODlnOFkrZkVYcG9GMnB6UzQ0ZjJJbXR2U1BQdlByQlBaNUo2cDBBQUNBQVNVUkJWSzhXNzlwdmVJbkdsVWZ2NUNQSFF3a0s5Qzl6NEMyRWVQZ0ZOdkRscllram1ESDdONHhHSXhjdVJURDV2WGw4L3Q0TEVpUUxJWVFRUW9qN1NrSmtJVVNsRnR5OEFXdTI3cUZQejI1bG5xTmhzMWJjaUxyRzFmQ3pKQ2Nta0tsTng5TEtCdS9hL2pSb0dzeWpIWHBpcWJIS2YrOU92ZGkzZFEzQm5YcVY2bjcvYlZuRndaMGJVU2dVREJqOUNrcVZxdFExWjJab0FVb1VRQTU5NGMxOEcvU2RPeEZDUWx3TTdsNjFTdHhLSStycVJWS1NidUxrNG9hRGMvbHZCbmY2Nkg0eTB0TUlhUElvYW5PTEFzZTRlZGFrejlQaldQRFZERTRmUFFDQW1abWFBYU1ubEV1N2thNzk3MStJdkgzWGYvVHAwdXllNXhGQ1BOemF0MnBDdXZZcFBwdTdDSUN3aTllWS9ONDhacjgvSGx2ci9OK2JoQkJDQ0NHRXFBZ1NJZ3NoS3JYZzVnMlkvZjBTNHVJVGNIRjJLdjZDQW5qVTlHWFlpMitWK3JyZVR6MmYyN08zcFBadVhjMkszK2NDMEtIWEVQd2FCSlhvdXNUNEc1aGJhTERVV0tIWDY5aTViaWtBbHByOEs5R0thOG53K2lmejJiaDBBUUNQdHV0ZTR0clBoaDRDb1BhdGZzaXpwandEUUVKc2RKR1BiMHVJalM1d1ROMUd6WGxpK0hpMnIxa0NRUE0yZVZkbVoyVm1jRG5zTkdlT0grVFU0YjBreEVhalVDaW8yNmc1V1prWlhEcC9rdC9tdkllaml4dDFHeldqVHYwbWVOWHl3OW5ONDRGZDVSc2JIMDlZK0FXQ3A0NHdkU2xDaUVxZ1o2ZEhBU09memMxcGc1UVRKSC9IN1BkZXhNWmFZOXJpaEJCQ0NDRkVsU0Foc2hDaVVqTTNWOU8rVlJNMmJkdkIwRUg5VFYxT2tWYitPWS9kRzVjREVOU3FJejBHalM3eHRmOHUrSmJUUi9mbk94N1ErSkhjajV1MTdreEtZa0t4YyszYnRwWnJsODVqWStmQUkrMTdsTGlHazRmM0F2OXZaUkViRlpIbmZIR1A5VHBkZ1dPcWUvbHdhUGNtcm9hZnc3bGFkUm8yYjgyQkhldTVkdkVja1ZmQ2lieHlBWU5lRDRDZGd4TnR1L2ZuMFE0OWNmT29BY0NWQzJjNHVITURvWWQyczMvN3V0eU5FTTNVNWppNlZHUFlpMi9sNjdGODI5MkJlMmw2SXNkR1JUQjVlRmRhZCs1RHY1RXZsZmc2Z0UxYmQ5QXV1QWxxdFh3YkZrS1VUTTlPTFRFYWpYeiszV0lBem9kZlkvTDdjL2w4dWdUSlFnZ2hoQkNpNHNsdnIwS0lTcTlYbDFhOCs5a0NodlR2aTZvTXJTSHVsM3FOVzdCLyt6b2VhZGVkSjRhUEw5VXFXWis2RFltTmlzQmcwR00wR0xEUVdOTWdxQ1VkKy95L0YzUG52a05MTk5lUytiTUI2RDEwTEJhV0pROGVtai9XQlN0clcycmZDcEUvLzJOVGlhOHRUbkppQWc3T3J2UjZhZ3dxbFJuUmtWZll2MzBkU3BVS3p4cSsrRFVNb2w1Z0MzenFOc3ozZWF0Wko0Q2FkUUxvUCtwbExvZWQ1c0xwWTF3Sk8wM1V0VXNvbFNvOGF2Z1dldC9nam8vZmMrMCtkVXZXVS9vMm5WN1A4dFZyK1dES3FIdSt0eENpYW5tOGN6QkFicEI4N3NJMUpyLy9IWjlQSHk5QnNoQkNDQ0dFcUZBS1hkcEZvNm1MRUVJOFBEcjBuOENvSVQwWU9hVGtiUkxLdzVRWjM5T3hReGNlNzFiOEpuV21sSlFRaDcyVGkwbHJNQnFOSEQrd2l5WXQyeFY0L3RMNWs1aWJXK0pacStEVnV4VWwrV1k4ZG83T0FLU25KblBqK2pVOGE5VXB0RDl5U2VoMU9sUm1lVjh2RFQ5ekhMVzVKVFY4Njk1VHZXVzFkdU5tdHUvWXdxeHA0MHh5ZnlGRTViZG04MTVtejF1Uys3aU9qeGV6cG8zRnljSE9oRlVKSVlRUVFvaUhtZExVQlFnaFJIa1lQcWdyQy85ZWlzRmdNSFVwUlRKMWdBdzVtL0VWRmlBRCtQZzN2TzhCTXBBYklBTlkyZGhSeTcvQlBRWElRTDRBR2NBM29MSEpBbVNEd2NEQ3Y1Y3hmR0RaTjRJVVFvaGVYVnJ4NnJnaHVZOHZYSXJncGFsemlMZ2VhOEtxaEJCQ0NDSEV3MHhDWkNIRVE2RlJRRzA4M1J6NFo4VXFVNWNpUktIK1diNEtUemNIR2diNG1Mb1VJVVFsMTd0cks5NTgrV21VeXB3ZjU2Tmk0bmxwNnBlY0RidGk0c3FFRUVJSUljVERTRUprSWNSRDQrVm5CL0RuNG4rSWl5OStjemtoN3JlNCtIaitYUElQTHo4MzBOU2xDQ0VlRXQwNlBNTEhiNDNCMHNJY2dLU1VOQ2E5K3kwSGpwdzJjV1ZDQ0NHRUVPSmhJeUd5RU9LaDRWbmRoU2U2dCtiTHVkK2J1aFFoOHZseTdnLzA2OUVHVDNmbjRnY0xJVVFKUFJwVW55OW52SVM5clRVQUdabFp2UFh4ZkRadVAyaml5b1FRUWdnaHhNTkVRbVFoeEVQbDZRRmRpSTZPWlBtYWRhWXVSWWhjeTFldkpUbzZrcUg5SCt5Tkg0VVFsVk05djVwOE8zTVMxZDF5WHFReUdBeDg4czFDRnYyN0JhTlI5dEFXUWdnaGhCRDNUa0prSWNSRFJhMDJZL3JrMGZ6MiswTEN3aSthdWh3aENBdS95RzkvTEdMNjVOR28xZmszK2hOQ2lQTGc1ZUhLdHpNblVzZkhLL2ZZL0Q5WDgvbDNmNUdWbFczQ3lvUVFRZ2doeE1OQVFtU1JSMUppSWllT0hDbno5WEV4TWVoMXVrTFA3OW02bFl2bno1ZHFUcjFlWDZKVk5Ka1pHU1dhTHlVNXVWVDNmOUJrWldaeWNNOGVEQWFEcVV0NVlIbTZPek54N0NEZWV2OGpZdVBpVFYyT3FNSmk0K0taK3Q2SFRCdzdTTnBZQ0NFcW5KT0RIVjk5OUFyTkd0Zk5QYlp1NndFbVRQdUcySVJFRTFZbWhCQkNDQ0VxTzlXN2IwOTR6OVJGUElnK2ZlY2R6cDQ0UVZETGxpYXQ0MHhvS0VmMjdhTk92WHI1em0xY3VaTHdjK2NLL1pPVm1ZbXJ1M3VKNzZYWDZmajZvNDg0c0hzM2pzN09lSGg3bDdyZTd6NzlsT2pJU09vM2JsemcrYm16WnFHeHNxSnVnd1lscm1uQnZIbWNPM0dDQmsyYW9GQW9DaHlueTg3bTY0OC81dHpKay9nRkJHQnVZVkhndUtzWEwvTE54eCtqMStud3JWdTN3REVQdXQxYnQ3SnF5UktjcTFYRHc4dXIrQXZ1c3dWTE50Q2tvUjlOR3RZeGFSMDF2ZDB4R1BUTS9Xa1JuZHUzdytMV3BrTkMzQzhwS2FtODhzYmI5TzNXa3A2ZFRmdTlSQWhSZGFqTnpPalFKb2lFbThtRVhZd0FJQzRoaVMyN0RsUGZ2eFp1cm80bXJsQUlJWVFRUWxSRzhyN2FRc1RIeHFKVWxtNmg5aHRqeDk3VFBaVktKVFBuemN0emJOL09uWnc3ZVJLMXVUa2RlL2JNYzI3YnVxSjd2ajdhdG0yaFlXNUJWR1ptREI0MWloOW16MmJidW5VMERBckMwdEt5eE5mSDNiaEJiRXdNblh2MTRsSllXS0dyaDVOdTNpeDBOWEp0Zi85OE5UbTd1ckozKzNheXM3TjUrdm5uVWFsVSthN2J0R29Wc2RIUk9MbTRZRzFyVzJpTm5qVnFVRDh3a0MxcjFxREx6cVpILy82Y0NRM2x0N2x6Uy93OFc3UnV6Y0FSSTNJZmYvN3V1OFRHeEpUNCtqdTV1cmt4ZWNhTWZNY3ZoWVVSRXhWVjREVm1abWFvek16WXZtNGQyVmxaaGM3ZHNtM2JNdFgwTUJuY3B3TUpONU41N2UzcHpQN29mV3h0YlV4ZGtxZ2lVbEpTZWUzdDZRUTM5V2R3bnc2bUxrY0lVY1dvelZSTUh2OGtkZXQ0OC9WUFM5SHBETnhNVEdIU3U5L3cwck1ENk51dGRhRXZ6QXNoaEJCQ0NGRVFDWkhMVWJQZzRFTFBuVHA2bEl5TWpDTEhGQlJhRDN2K2VYNzQ0Z3Mycmx5Sm5ZTUR6VnUxQXNnTmFCOTU3REVHREJ1Vzc3ckNBdTJsdi8vT29mLytLL0o1UUU2SVBuM0NoRUxQTndzT1p2Q29VWG1PblRwMkRLVlNpWCtEQnN5Y09wV3N6TXdDcnoxeDVFaWhMVE5tL2ZCRHZtTjloZ3doUTZ2bHlQNzlMSm8vbitIanh1VTVmeWtzakYyYk4rUHE3czdRNTU0cjhwY2lsWmtaVHo3N0xGWTJOdXpZdUJFWE56ZHExcTVOMnk1ZENyM21UcnMyYnk3MDNOMGhmM0dLZWhIZzZNR0RITmkxcThqclkyTmlXTDV3WWFIbkpVVE84ZnlJUHN6L2ZUWGpYM3VETHo2ZWdhdUx0QlFRRlNzMkxwNVgzM3FYNEtiK2pCblIyOVRsQ0NHcXNONWRXK1BqN2NIMHozNGhJVEVadmQ3QVZ6LytRMWo0VlNhTUdZUzV1ZHJVSlFvaGhCQkNpRXBDUXVSeWRIZW9lcWZQTDE0a0l5T2p5REVGTWJld1lOU0xML0xOUng5eEpqUTBOMFJPVGtvQ3dGS2pLVk90SlExTkMxSllrQnF5ZHk4K2ZuNVlXVnN6NmQxM01SYlFzL2ZUYWRObzNxb1ZIWHYwS1BIOUZBb0ZnMGFPUkp1ZVRxTm16ZktjeTlCcVdmekxMMmlzckJqOTRvdEZmajQycmxqQjBZTUhlZlBqaituNzVKUDQxNjlQM1lZTlVTcVZQRDV3NFAvSHJWekp0blhyQ2d5MGl3cVJ1L1h0VytUejBPdjFSRjI3aGxldFdrRHhLOGtCM3Z2eXkyTEgzRzNEOHVYc0x5YUFya3FVQ2dWalIvYkIwWEU3TDB4Nm5abnZ2WU9mYjIxVGx5VWVVbUhoRjVuNjNvY01mUHd4QnZWcGIrcHloQkNDaGdFKy9QRDVaS1ovK2d1bnoxOEdjdm9rWDd3YXpZd3B6K0RxN0dEYUFvVVFRZ2doUktVZ0lUSnc5ZElsdkd2Vkt2WnRmZkUzYnVCY3JkcDlxdXIvYk8zc0dQZjY2emc0T2VVZU8zN3dJSkRUbnFFd0JZVzR0OTBabXBaV1FVSHFsWXNYdVJFVlJldU9IUUZ3Y25FcDlIcExqYVpFbjhlcEw3eVFiL080TTZHaC9QWFRUd1dPLzNUYXRIekg3Z3lDMDlMU3VCbi8vMDNXQWdJRGk2Mmh0QzZIaDdOKzJUSkd2ZlFTR2l1clBPY083dDdOaXIvKzRybUpFL0VMQ0NqUmZIZlBVUkptYWxsVlZKREJmVHJnN3VyRWExUGZZZlR3cCtuWCszRlRseVFlTXYrdVdzdHZmeTVpMHRoQnRBMHVlU3NoSVlTb2FDNU85c3o1NEdXK21yK1V0VnYyQVhBMjdBcGpYdjJVS1M4TnBWV0xoaWF1VUFnaGhCQkNQT2lxZklnY2VlVUtjei81SkYrZjI3dnQzTGlSOWN1WE0yYlNKSk5zeUhabktCdHg1UXFiMTZ6Qnl0cWErb1VFb1pZYURhZU9IY1BLeGdhbFVrbWpvQ0E4dkwyeHRySEIwZm5lM3M1dlkyZVhiOFh2N2x2QjhwMGJ2ZDFlMFh1M1BWdTNzbWZyMWp6SE92YnNtVzhsYit1T0hRdnRxM3g0M3o2MDZlbTA3dGp4Z2VycGw1cWN6T1h3Y1A1ZHVKQ254NHpKUFo2ZGxjWFd0V3R4OC9Bb2NKUEV3dHhybjIyUlY5dmd4dmpXOHVUOTJiOFJjdlE0azE0Y2k4czkvdjhnUkZ4OFBGL08vWUhvNkVpKy9XUVNudTd5TlNXRWVQQ28xV2I1K2lRbnBhVHg5c3o1OU9uV2hoZEc5Y1ZTTnFFVlFnZ2hoQkNGcVBJaDh1RjlPYXN4NmpWcVZPUzR1bzBhc1g3NWN0WXRXOFpMVTZkV2VIQjU5c1FKSXE5ZHkzMWNzM1p0NnRTcng5N3QyMW0vZkRsWm1aa01HRDRjY3d1TEFxL3YyS01IbTFhdlpzZUdEUURVOHZVRmIyOTY5TzlQai83OTc2bTJhWjk5bHVkeFRGUVVKNDhlTFhUODBPZWVLM0srUllXc0xPNDFhRkNoMTV3OWVSSnRlanE5Qnc4dTAzK0x4SVFFanQxYXpYMjNLK0hoQUxtZnU5dmFkKzllN0x3Tm16YWxSZXZXSFBydlArbzJhSkRiZm1UbnBrMmtKQ2Z6eE5DaHBhcTNSNzkrSlI1NzI1blFVQzdmZWc0aVA4L3FMc3lkT1pGRi8yNWg5QXV2TUd6SUlBYjE2MVBxalRTRk1CZ00vTE44Rlg4dStZZCtQZG93YmNJZzFPb3EvMjFWQ1BHQTY5MjFOYjQxUGZod3poOUV4ZVM4UTJ2VnhqMGNPM0dlZDE0ZGdWOXRieE5YS0lRUVFnZ2hIa1JWK3JkZFhYWTJSdzhleE1yYW1vQmlRbVIzRHc4YU5XdEdhRWdJSjQ4ZXBWRlFVSVhXZHZMbzBUd2I0TFh0MG9VNjllcVJscHFLUWE5bndMQmhOR25Sb3REcjIzWHJScnR1M2ZJY0N6dHpocC9tekNtM0dsOTg0dzFxMUs3TnBwVXJDMTB4RE5DNGlEcWg4QkM1SWlYRXhiRisrZklpeDl4OXZpUWhNdVJzQkhneExJeFZTNVpRMjk4ZmhVTEJqZzBicUZHN05nMmJOaTFWblNXOTU1M2FkZXRXNUg4UGtiTWFhK1NRN25SdTI1eHZmbDdHeW5VYmVIcndBTHAxN29pWlNtWHE4c1FEVHFmWHMzSExOaGIrdlF4UE53Zm15dXBqSVVRbFU3K3VEL08vbU1JMzg1ZXhjVWZPaStwWHI5OWcvSnRmOE16UVhnenAyeEhsQS9ST0x5R0VFRUlJWVhwVk9rUStmdmd3NldscFBOYTVNeXF6NGo4Vm5YcjI1TVRodzJ4YXRZb0dUWnJrcmx3c1RjdUJrb3lkOE00N0RCd3hJcmU5eHAzWGRPN1ZDNVZLaGRyY25LTUhEaFE3VjBCZ1lHN3JDU2RuWjlyZkZTd1haTWZHalZoWlcvTkltelpGanJOemRPVGN5Wk9jUEhxVW1yVnJjK1hpeFFMSFZVUkxodHY5bnN1NklyeTJ2MytCRytjZDNyZVB2My83RGFEQTh5VmhibUhCa05HaitmNnp6MWp5eXkvWTJObWgwK25vKytTVHBaN3I0SjQ5TFB2amp3TFBOUXNPemwxSlg1RGJJYjhvbkdkMUZ6NTVaeXduemx6a3o2V2IrRzNoWXA3bzFaT3VuZHJqS20wdXhGMWk0K1BadEhVSHkxZXZ4Y2U3R20rTUgwekRBQjlUbHlXRUVHVmlyYkhrelZlZTVwR2dBTDc0ZmdscDZSbm9kQVorL0gwVkI0K2NZZW9ydzZqbUlwdnVDU0dFRUVLSUhGVTZSTjY3ZlRzS2hZS1c3ZHFWYUx5N3B5Y0JnWUdjUG42Y293Y08wQ3c0R0lBV3JWc1hlKzJKSTBmSTBHcExOTmJLeHFiUWN3cUZnbzByVjVhb1hvQkowNmZqZml0RWRxNVdMVThyaThnclYzQndjc0xhMWpiUE5UczJic1RheHFaRWJTOVdMVjZNMnR5YzFoMDdGaG9pVDM3Ly9TTG4rSHo2OUR5UFUxTlMyTDUrZlpIWHBLYWtvRkFvV1AzMzM4WFcyTHBqeHlJMytyc3RLaUtDNVFzWFltWm1oazZuSzNiOGJRYWpNVjhyaEpxMWE5T3VXN2ZjNS9GSW16WjQxYXhaNGptTlJpTUtoWUthdFd2VGUvRGdmT2RYLy8wM2FyV2Ezb01INTQ2OUxmTHFWWTdzMzEvaWV3bG9GRkNiV2RQR2NUNzhHbXMyNzJQMHVLWDQrZGFoUTl2V0JEVU94TXZUdzlRbENoT0ppTHpPa2VPaGJOLzFIMkhoRjJnWDNJUVBwb3pDMzFmZTdpMkVlRGgwYkJORWc3bytmUHoxSDRTZXltbUhkZXhrR005TytvVFh4ZzJoWGFzbUQ5VCtFMElJSVlRUXdqU3FiSWg4T1R5Y2lNdVg4UXNJd0tWYXRSSmYxNkZIRDA0ZlA4N1d0V3RwK3VpaktKWEtJamZreTczZmhRdGthTFVsR2x1Yzk3NzhrZzNMbDNNOEpJUlhwMDlIYlo1L0U1UnQ2OWR6ZU85ZW5Bc0pUdzBHQTk5KzhnbStkZXZ5M01TSlphNmxscTh2cnU3dVJRYmZydTd1cFpwVG01YVdiK085d3BSa1hLT2dvR0pENUp2eDhmejY3YmM0dWJqZ1Y3OStpZThQb05mcFVCWFFBcUZ0bHk3czJyUUp2VjVQWVBQbUpaNFBjbHF0cU16TWNQUHc0UHExYTV3N2RZcEJJMGJrcnBoZi9mZmZtS25WcUZRcVRoNDl5dkJ4NDNKWG5COC9kRWhDNURMeTkvWG1WVjl2WG5xbUgvc1BuMlp2U0FnTEZpNUNvVFFqc0VGOWFuaDdVY1BMRXk5UEQreHNiYkhTYU5CWWFWQ1g0SjBNNHNHVXJkT2hUZGVTcnRXU25KSkNST1IxcmtaRWN2VmFCS0duVG1NMDZBZ0s5S2RQbDJhMGZITTQ1dVpxVTVjc2hCRGx6czNWa1MvZmY0bkZLN2J4eTE5cjBlc05wS1pwZVgvMmI3VGExWkFKWXdiSnFtUWhoQkJDaUNxdXlpWWZ0emROYTl1bFM2bXVxK0hqZzQrZkg1ZkN3aml5ZjMvdXhtbjNrOGJLaXVBT0hUaXdlemNoZS9mU3NXZlBQT2VURXhNNXNHc1g3YnAyTFRCZ0JvaVBqY1ZnTUZEZHk2dkE4Mm1wcVlXdWVGWXFsWFRwM1J2SWFaZGhZMmRIeEpVcmhkWWJHeDFka3FlVnk5WGR2Y2hXRXNjT0h1U3ZuMzhHb0UyblRnV3UxQzJObE9Sa2Z2cnFLN0l5TXhremFWS3BBOWlzek13Q1A4L3JsaTFEcjllalVDaFk4L2ZmdlB6MjI1aVZNR3pNMEdwelErSE1qQXlPSFR4SWNsSVNvOGFQejdPWm9wVzFOUmZQbjJmZVo1L3gzTVNKMk5yWmxhcDJVVEJ6Y3pWdGd4dlROcmd4UnFPUnlLZzRUcDIvUkVUa0RiYnRPRVZrVkJ4cGFWclN0Wm1rWjJqUjZReW1MbG1Va1ptWkVpdExEVllhQzZ5dE5YaFdkNkdHUnpXYUIzb3pjbUJiUEt1N3lBbzhJVVNWb0ZRcUdkcS9NODBDNi9MaG5BVkVYSThGWU8raGt4dzllWjVuaC9haVg0L0haQ05hSVlRUVFvZ3Fxa3FHeU5ldlhlTk1hQ2pWdmJ6d2I5Q2cxTmUzNzlhTlMyRmhiRnUvbnFDV0xVM3l3N1M3aHdlQnpadXpkZDA2NmpkcGdydEh6dHZ0alVZai95eFlnRWFqNGJIT25RdTkva3A0enRzVmEvdjdGM2crUFMyTmJldldGWGp1emhDNUpLdU03MjVYY2EvMjd0aUJRcUhBczJaTjl1M2NTZk5XclFvTnc0c1RIeHZMVDNQbWtKS2N6SmhKazNCMWN5dlY5VWFqa1F5dEZnY25wenpIejRTR2N1aS8vNmpib0FFMWF0ZG04K3JWYkZxNWtwNERCcFJvM3RTVUZHeHVyZTV1MmE0ZENvV0NmeGN1Wk1lR0RYVHQyemQzWE9NV0xWQ3FWQ3lhUDUvdDY5ZlRaOGlRVXRVdmlxZFFLUER5Y01YTHc5WFVwUWdoaEJBVnJtNGRiK1ovL2pxL0xsN1AwdFU3TUJpTmFMVlpmUHZ6djJ6ZUdjTGtGNFpReDZkc1AzY0pJWVFRUW9qS3EwcUd5QnRYckFBbzBTWnpCYW5ic0NHdTd1N0VSa2NUR2hKQ2swY2VLYy95aW1Rd0dFaFBTOFBHMXBaZUF3Y1Nkdm8wQytiT1pmd2JiMkJqYTh1S3YvN2kvT25UakhyeHhUd3JWdTkySmpRVUlGOC81TnRjM2R5WVBHTkd1ZFJjM0FaMXBkbDQ3K2lCQTF3SkQ2ZCs0OFowZitJSnZ2cndReGIrK0NQajMzZ0RLMnZyVXRWMUpUeWMzNy8vbnF6TVRFYU9IMC9OTW14Q2w1S1VoTUZnd05iZVB2ZFlXa29LUy8vNEF5dHJhd2FOSEltVmpRMG5qeDVsMStiTk5HalNoSnErdmtCT0dHODBHZ0hRcHFkanFkSGtybmhNaUkzRjIrZi9HM1k5MnJZdFZqWTJlUHY0Y0hEUG5qdzFOQW9LNHJtSkU3R3l0bWJydW5VY08zaXcxTTlEQ0NHRUVPSTJTMHNMWGhqMUJKM2JOdVB6ZVVzNEgzNE5nSE1YcmpMMjlka002dDJlVVVPNlkybForTSthUWdnaGhCRGk0VkxsM285MktTeU1zeWRQVXExNmRScTNhRkdtT1JRS0JZOTE2Z1RBeWFOSHk3TzhJc1ZHUnpOMzFpek9uamdCZ0oyREEwTkdqeVl4SVlIdlAvK2NoVC8reVA2ZE8ybmZyUnNCZ1lHRnpwT2FuTXlaVzNPc1c3WXNOOGlzeUxxTCtsTlNrVmV2c256Ukl0VG01ancrY0NCdUhoNTBlK0lKWW1OaStQbXJyMGhMU1NueFhQOXQyOFlQczJlajErbDRic0lFL0FJQ3l2TFV1SEdyZmtkblp5QW41Ri8wMDAra0ppZlRmOWd3Yk8zdFVhbFVEQjQxQ29WQ3dkOExGcENkblEyQW1WcE5kbFpXYmoyejNuNmJ6SXdNVXBLVFNVMUpvVnIxNmdERVhML096bzBiMmJObEM1OU1uY3F5UC83SXZkZkY4K2RadTNRcC95NWN5SndQUG1ETDZ0WG9iczB2aEJCQ0NIRXYvR3A3ODkwbnIvTGk2SDY1Z2JIQllHREp5bTJNbnZBSkI0NmNObkdGUWdnaGhCRGlmcWx5SzVGcjFhbkQ0Rkdqc0xLMnZxYytsMEhCd2RnNU9GQ3ZVYU55ckM2LzI0SGd1Wk1uYzlzNDJEbjhmMk9UZW8wYTBieFZLdzd1MlVOY1RBdzFhdGVtZTc5K1JjNjViZDA2OURvZHdlM2JzMi9IRGxZdVhremZKNStzc0w2ZjVkSE80dUw1OC94eGE5WHdVODgrbTdzWllydXVYWW1OanViUWYvL3h6Y3laUFBYc3M3a3JmWXVTbVptSmk1c2JJOGVQeDlrMWI1dUNUSzIyeEhWZENnc0R3TlBiRzhoWjVYN2g3RmxhdG0xTG82Q2czSEVlM3Q2MDdkcVZIUnMyc0hIRkNub05Hb1NWdFhWdThLMU5UeWM1TVJGekM0dmNnTCtHancvZnpackZsWXNYQVhDclhwMU9qejlPWUxObWZQSCsrMlJuWmZIVG5Ea1lEQVpxMWFsRG00NGRhUlFVUlBpNWN5ejY2YWNTUHdjaGhCQkNpTUtvVkVvRzltN1BZeTBiOC9WUFM5bDc2Q1FBMGJFSnZQbmhEN1J2MVlUbmgvZWh1cHV6aVNzVlFnZ2hoQkFWcWNxRnlBcUZnbWJCd1VXT0tjbktYTFZhWGVScTN6dnBkVHBTVTFMS0ZOS2V2dFYySWlZcUNoOC9Qd2FQR29XVGl3c0E0V2ZQc21YdFdpNmVQNCsxclMwV0ZoWmN2WGlSK1hQbTBMVlBIMm9WRUtaZXVYaVJmVHQzVXR2Zm55ZWVlZ3FBZlR0MkVIL2pCajM2OThmalZoaGFudTZsbllWZXAyUGIrdlc1L1prSERCK2Vid1g1Z09IRHNkUm8yTDFsQy9NKys0d1diZHJRdVZjdjdCMEszMFc4WTQ4ZVBOYTVNMnExbXZTME5MYXVYWXVGcFNXNjdHd083ZDJicHozRmJRWkR6dVpwaWp0NllKODRjZ1FBLzRZTk9STWF5bzZORy9HcVdaUGVCZlFtN3RLckZ5ZVBIdVhRbmoxMDdOa1RCMGRIRWhNU1NFdEpJVFU1R1Fjbkp4UUtCYUVoSWFoVUtuenIxdVZHZERRKy92NDBhZEVpdCsvejdhOVBDMHRMaGp6ekRMVjhmYkYzZE15OVQrNVhyMndHSm9RUVFvaHk0dWJxeUlkdlBzZnUvYUY4L2ROUzRtOG1BN0JqN3pIK08zaUNmajNiTW14UVYyeXRyVXhjcVJCQ0NDR0VxQWhWTGtRdVNIcGFHcnJzYkRUVzFxaFVLazdlQ2diTjFPb3l6WmVaa2NHWE0yYWdzYkpDYlc1TzBzMmJhTlBUODYxNExRbGRkalpLcFpLdWZmclF2bnQzVWxOUzJMTjFLeUY3OXhJVkVZR1pXazNyamgzcDByczNLcFdLdGN1V2NYRDNidVo5K2lrZTN0NDBidEVDdjRBQXFudDVjVE11amorKy94NkZRa0hmSjU4RW9PK1RUMkpyWjhmV3RXdjU2c01QYzJ0TVNVNW02ZSsvNTJ3YWVDdU1OQnFOR1BSNjlIbzllcDJPdWcwYjByeFZxM3cxMys2M0hIL2pScDdIUlltL2NZTXpvYUY0ZUh0ajcraUlYcS9uMk1HRGJGMjdsdmpZV093ZEhIankyV2NMM0FoUW9WRFFhOUFnYXZqNHNIelJJZzd1M3MzaHZYdHAyTFFwUVMxYlVpY2dBRE96L0YvcTZsdi9mUzBzTGRtM1l3ZDZ2UjRBRzF0YmVnOGVuR2VzWHEvbnlQNzl1ZWNoWnhWeXpQWHJlTmFvZ2J1SEIvWU9EalFMRHFaTDc5NEYzczlNcldib2M4K2hzYkxDeXRvYXp4bzF1QndlenJsVHA3Z1JIWTJybXhzM29xSTRmZnc0OVJvMVFtTmxSY2NlUFFCSVRrd2tJeU1EdFprWkYyK3RmdFpZV2RHNGVYT3lzN05KVDB2RHdzSUNGSXJjMWRFV1JmVEVGa0lJSVlRb0xZVkNRZHZneGpSclhKZWYvbHpOcW8zL1lUQWF5ZGJwK1h2VmR0WnZQY0NJd2QzbzIrTXgxR1lxVTVjcmhCQkNDQ0hLa1lUSVFOanAwd1crL2IrMm4xK1o1cnU5b3ZYNnRXdTV4NXhjWE9oeks3Z3RqYUNXTGZIMjhjSFZ6WTBGMzMzSG1kQlFqRVlqMXJhMnRPL1dqZFlkTytacGI5RnY2RkNDMjdkbjY5cTFuRHh5aE92WHJySFZ3b0pYM25xTDR5RWhwQ1FsMFdmSUVOdzlQWUdjWHdZNlBmNDRRUzFiY25EUEhzTFBuU003TzV1c2pBeU9IamlBWHE4dmRHVjJjUHYyQlI3L2JlN2NJaDhYNUhoSUNNZERRaGcwY2lUT3JxNHNuRCtmbEtRa1ZDb1ZyVHAwb0Z2ZnZsaHFORVhPRWRpOE9iNzE2ckYxelJvTzdON044WkFRVG9lR01tYml4Q0piWEtoVUtqNys3anVNUmlOR296RW5PQWQrK2VZYnpwMDhtV2VzbVprWlRXNnRoTjYrWVFNQTdidDNCM0pDM2NHalJoVlpvMmVOR3JrZnQyalRobjA3ZDdMazExOEJhUExJSTF3NGV4YWowY2hqblR2bnVlN0hMNy9NMHo5YXFWVFNvRWtUQUNLdlhHSGVaNS9sR2UvcTdwN2JVMWtJSVlRUW9qeFpXMWt5NGZsQjlPbmVodThYck9UZzBUTUFwS1NsTS9mWDVTeGZ2NXN4dzNyVExyaHhoYlZMRTZLaUdZMUdJcUppT1gzK010Y2lZcmg2L1FhUlVYR2twV3RKVDg5RW01bUJUbWN3ZFpsQ2lMdVltU25SV0ZoaVpXV0J0WlVHeitvdTFQQ29ocmVYRy9YOWErRlYzVlcrTndsUlJncGQyc1dLM1ZXdEVvaU5pZUdQNzc5SHA5TmgwT3N4TnplblRyMTZkTy9YRC9NeXJ1YThIVWdhRFFaUUtGQ3A3bjAxeHNtalJ6a2VFa0xqNXMycDE2aFJnYXRkNzVSMDh5YkhEeDNDMGNXRlJrRkI2SFE2OXUzWWtTK2dMRTd1YzdrVkppc1VpdHcvdDBWSFJySmx6UnE2OSt1WHU4SzNMS3lzclZHcVZQejZ6VGM0dWJyU3JtdlhNcTNnVGtsS1l2K3VYZFR3OGFGdXc0WkFUa3VReElRRTZqWm9VS0k1enA0OHlZVXpaekFZREJpTlJqUWFEWUV0V3VEdTRRSGtyRVRldW5ZdHowNllVT1p2UWtjUEhHRDdoZzI0ZVhnd2VPUkkxT2JtaE96ZG0yK0Y5K0Y5KzRpSmlzSm9NS0JXcTZuZnVERmV0V29CT2YyVXQ2MWZqL0ZXbmJiMjlqUnYxU3AzeGZUOTFxSC9CRVlONmNISUlkMU5jbjhoaEJCQzNGK0hqNTlqM29LVmhGK096SE84UnlEcGtRQUFJQUJKUkVGVXZuOHRYaGo1QkEwRGZFeFVtUkNsazVXVnpiNlFVK3dMT2NXUjBQTW9WR1lFTnFoUHpScmUxUER5eE12VEExdGJHNncwR3F3MFZwakppbnNoSGpnNm5aNTBiVHJwV2kwcEthbEVSRjduYWtRa1Y2NWVJL1RVYVl3R0hVR04vQWx1M29EZzVnMHdOeTk3ZmlGRVZTTWhzaEQzd0dBdzVLNWNGamtrUkJaQ0NDR3FIb1BCd09hZElmeThjQzJ4Q1lsNXpqM1dNcERuaHZXbWhrYzFFMVVuUk5IT2gxOWp6ZWE5N05oN2pMcCtmclIvckEzTm1nVGk2U0h2N0JQaVlSTjVQWXJEeDBMWnNYc1A1eTljb0Yxd1kzcDFhWVcvYi9udkR5WEV3MFpDWkNGRXVaSVFXUWdoaEtpNk1qS3orR2YxRHY1YXZobXROaXYzdUVLaG9GMnJKZ3diMEFYZldwNG1yRkNJL3p0eDVpSi8vTE9KcTlmajZOZjdjYnAyYkkrTHM1T3B5eEpDM0NleDhmRnMycnFERld2V1VkUFRoV0VEdTlJb29MYXB5eExpZ1NVaHNoQ2lYRW1JTElRUVFvaWJpU2tzK0hzOXF6ZnR3MkRJMnpjMnVIa0RoZzNzU24zL1dxWXBUbFI1a1ZGeGZQUHpNaUpqRW5sNjhFQzZkKzVRTHUwSGhSQ1ZrMTZ2WjhPVzdTejhleW1lYmc2OC9Pd0FQS3U3bUxvc0lSNDRFaUlMSWNxVmhNaENDQ0dFdU8xcVpBd0xsMjVteSs3RCtjTGtwbzM4R0Q2d0cwMGExcEZOanNSOWtaMnRZK0d5emF6WThCL0RuaHpFb0NmNlNHczZJVVF1ZzhIQVB5dFc4ZWZpZjNpaWUydWVIdEFGdGJyb3ZhaUVxRW9rUkJaQ2xDc0prWVVRUWdoeHQrdlJjU3hlc1pVTjJ3NlFyZFBuT1ZmZnZ4YkRCM1hqMGFBQUNaTkZoWW1NaXVPOXozL0ZvN28zRTE4Y0syMHJoQkNGaW90UDRNdTUzeE1kSGNuMHlhUHhkSGMyZFVsQ1BCQXFiWWpjb2Y4RVU1Y2doQ2lFaE1oQ0NDR0VLRWhzUWlKL3I5ek82bzMva1ptVm5lZWNieTFQaGczb3dtTXRHNk5TeWVwUVVYNTI3ajNHbkIvL1lmU0lZZlRyMWRQVTVRZ2hLb25scTlmeTJ4K0xtRGgyRUcyREc1dTZIQ0ZNcnRLR3lBdVdiREIxQ1VLSVFqUnU2RXVUQm42bUxrTUlJWVFRRDZpYlNha3NXNzJkNWV0Mms1NlJtZWVjcTdNRHZidTE0dkhPd1RnNTJKbW9Rdkd3K0h2VmR2NWQ5eDhmVDM4YlAxL1pNRXNJVVRwaDRSZDU2LzJQNk4rek5ZUDdkREIxT1VLWVZLVU5rWVVRUWdnaGhCQ1ZXMHBhT3N2WDdXYlo2cDBrcDZibE9hZFNLV2tiM0lSKzNkdlFNS0MydExvUXBXSXdHdm54OTFVY09Cckc3STluNE9vaWIwY1hRcFJOYkZ3OHI3NzFMaTJiK3ZIOGlENG81ZnVScUtJa1JCWkNDQ0dFRUVLWWxGYWJ4ZG90ZTFteFlUZVJVWEg1enRlcVVaMG51ajlHbC9iTnNiSzBNRUdGb3JMNWZzRktqcCs1eHV5UDNzZlcxc2JVNVFnaEtybVVsRlJlZTNzNlRRSnFNSFprSDFPWEk0UkpTSWdzaEJCQ0NDR0VlQ0FZakVhT0hEL0g4dlc3MlI5eUNvTXg3NjhxVnBZV2RPM3dDSDI3dDZHV3Q3dUpxaFFQdXI5WGJXZjl0c1BNblQxTEFtUWhSTGxKU1VsbC9HdHYwTE5qTTJsdElhb2tDWkdGRUVJSUlZUVFENXpvMkFUV2JQeVB0VnYyazVpY211OTg0d1oxNk5VbG1OWXRBdEZvekUxUW9YZ1E3ZHAzbk84V3JPYTdMejZWRmhaQ2lISVhHeGZQQzVOZTU4VlJmV1N6UFZIbFNJZ3NoQkJDQ0NHRWVHQmxaK3ZZc2U4WUs5YnY0ZlM1Uy9uT1cxcVkwL3FSUm5SdTI1em1qZXRoWnFZMFFaWGlRUkFaRmNkTFU3OWs5c3dQWlJNOUlVU0ZDUXUveU9TcDAvam1rMGw0dXN1TFZhTHFrQkJaQ0NHRUVFSUlVU21FWGJ6R2l2VjcyTHI3TUpsWjJmbk8yOXRhMDZGMVV6cTNiVUg5dWpWbE03NHFKRHRieDR0VDU5Q3I1K1AwNjlYVDFPVUlJUjV5eTFldlpjMzZkY3lkT1JHMTJzelU1UWh4WDBpSUxJUVFRZ2doaEtoVVV0TFMyZkhmVVRidk9zeUowK0VGam5HdjVrVG54NXJScVYxemFubEovK1NIM1crTDEzTXBJb2tQMzUxcTZsS0VFRlhFMnpNK3h0ZmJrWkZEdXB1NkZDSHVDd21SaFJCQ0NDR0VFSlZXZEd3QzIzWWZZZk91RUM1ZmpTcHdUQjBmTHpxMURhSmo2MlpVYzNHNHp4V0tpaFlaRmNlTFUrZnc2N3h2Y0hGMk1uVTVRb2dxSWk0K250RXZ2TUpjYVdzaHFnZ0prWVVRUWdnaGhCQVBoWXRYcnJObFp3aGJkaDhtTmo2eHdERjFmTHhvMWJ3QndjMGI0RituQmtwcGVWSHB2Zm5oRHpSdjNwSWgvWjh3ZFNsQ2lDcG15YklWaEJ6ZXp5ZnZqRFYxS1VKVU9BbVJoUkJDQ0NHRUVBOFZnOUhJaWRQaGJObDFtQjE3ajVLYXBpMXduS085RFk4RzVRVEt6WnJVeFZwamVaOHJGZmZxeE9sd1BwMjNsRC9uZjRkU0tac3FDaUh1TDRQQndMQXg0NWt5ZmhDTkFtUkRUL0Z3a3hCWkNDR0VFRUlJOGRES3p0Wng4T2dadHUwNXdvRWpwMGxMenlod25KbVprc2IxNnhEY3ZDRXRtelhBczdyTGZhNVVsTVdVR2QvVHNVTVhIdS9XMmRTbENDR3FxTFViTjdOOXh4Wm1UUnRuNmxLRXFGQVNJZ3NoaEJCQ0NDR3FCSjNPd01sejRldzdkSXI5SWFlNGV2MUdvV05yZUZTajVhMjJGL1g5YTJGdXJyNlBsWXFTT0hmaEd0TS9YOERpWDM5RXBWS1p1aHdoUkJXbDArdDVjdFFZUHBneUNuOWZiMU9YSTBTRmtSQlpDQ0dFRUVJSVVTVkZYSTlsLytGVDdBczV4ZkhURjlEckRRV09VNnZOQ1BDdlNaUDZkUWhzVUljRy9qV3h0TFM0ejlXS3UzM3gvUkk4dmYwWk9xaS9xVXNSUWxSeEMvOWV4dldJQzd3NmJyQ3BTeEdpd2tpSUxJUVFRZ2doaEtqeTB0SXpDRGwybG4ySGMxWXBKNldrRlRwV3BWTGk3K3VkR3lvM3JPZURqYlhtUGxZcnNyS3lHZmpjdXl6NDRUdGNuSjFNWFk0UW9vcUxqWTluOUxpWCtHZisrL0xPRmZIUWtoQlpDQ0dFRUVJSUllNWdNQmc0RzNhRmZTR25PSElpakhQaFZ3dGRwUXlnVUNqd3JlVko0L3ErTkc1UWgwYjFhK05nWjNNZks2NTZkdTQ5eHBxdFIvaGk1Z2VtTGtVSUlRQ1k5T1kwK25ScFJ0dmd4cVl1UllnS0lTR3lFRUlJSVlRUVFoUWhJeU9UVStldmNQemtCWTZkdnNEWjg1ZkoxdW1MdkthbWx6djEvR3JnNStPRmYyMHZhdnQ0WXEyeHZFOFZQL3crK1hvaGpRSmIwS2RuTjFPWElvUVFBS3hhdDRFVEowSjQ4K1duVFYyS0VCWEN6TlFGQ0NHRUVFSUlJY1NEek5MU2dtYUIvalFMOUFkeVdpbWNDYnZDc1ZNWENEMFZ6cWx6bDhqTXlzNXp6WldJYUs1RVJMTngrOEhjWTU3VlhmRHo4YUpPYlcvOGZEeng4L0hDMGNIMnZqNlhoNEhSYU9SSTZIbEdqWGpXMUtXVVNFWjZHbnE5RG10YiszS2ZPekgrQnV2LytZMmVnNS9CM3NtbDFOZlBmbXNzU1Rmam1URnZhYm5YVmxiWldabW9WR1lvWmJORUFGS1RFOG5LeXNUSnhhM0ljVC9PZWhOdGVocjlScnhJRGQ5NnBickhQejkvU1dKOExHT21mRnpzMkkzLy9zNjUwRU84OU81WEtKWEtVdDJub29XZE9zcmhQVnRvMXFZVGZnMkNpaHc3YThvejJEdTZNRzdxcCtWMi82REdnU3hZdUFpajBZaENvU2kzZVlWNFVFaUlMSVFRUWdnaGhCQ2xZRzZ1cG5HRE9qUnVVQWVBYkoyZTh4ZXVjZnowQlk2ZnVzQ0pzK0ZvdFZuNXJvdU1paU15S280ZGU0L2xIbk54c3FlT2p5ZCtQdDc0MWZhaWpvOG43dFdjSklBb1FrUlVMRW96Tlo0ZTFVMWRTckZpb3lQNGZ1WVVIRjNjZU9HdHoxQ3BjbjRGejh6UXNuTmQyWUxicnYySDUzNTgvdVJSRHYrM2hldFh3M25wM1RsWVdKYXVOM2Q2YWdycHFjbEZqdm5yKzArNWRPNEVMNy8zTmJiMmptV3F1VEJwS1VuY2lMcEcxTlZMWEw4YXpyV0w1NG1LdU1TSWw2ZlJzRm1yLzdWMzMvRTEzL3Nmd0Y5bjVDUW5lMjhSUkVvU1JDZ1Nhc1NzZVcxVmF0U29EaDFVcTI1YlhiZmF5OVdyVlhydno2V2xPaWkxU2UwVm15QkdKdG15eHhsSnp2cjljVGh5NUp3a01rUjRQUjhQajU3eithNzNPVG54cU5mM2M5NmZlcjFXVTVTZms0VVZINzhCTzBkbnpGMjhBaFlTMHd0NkZoWGtJajcySWlTV1ZuRDM5bnZvNnlUZHZJS2N6TFFhN1NzcktrUks0azJjT3hhRkxyMEdQZlMxS3ZwajdiOXJkZHlvcVhOTi9oMTU0ZVJCbkR2K0Z6eWIrUnVGeUJrcFNmQnExc0xvbUp6TU5LaFZxa3JucUF0ZkgyOEloR0trWitiQzE5dXRYczlOOURoZ2lFeEVSRVJFUkZRSEZtSVJndHY0STdpTlB5YU82Z2VOUm92a2xBekVKNmNqSVRrTmNVbXBTRWpPUUdscFdhVmpjL09Ma0p0ZmhGUG5yeG5HYkcya2FPSG5CVjh2Ti9oNHU2T1pseHQ4dmQzZzdla0tLMHZKbzN4cGo2VnJjYmZRTHFodG5jK1RuWkdLNkVPN2tCQjdFWG5abWRDbzFiQnpkRWJyNEk3b08yd0NYRDE5Nm53TkZ6Y3ZPRGk1NGxaY0xMWnRXSVZSVTk0QUFKU1hLUkcxZFgydHpsa3hSTzdTYXlCdXhWL0ZtU1A3c0hIVkVreDlhM0c5MzRDNGZQWVlWT1ZsU0UyNmlhQ08zZXAwcmp2cHQ3RnZ5MDhveU0xR1huWUdGTElTbysxU0cxc0V0TzNBbXloM09idDV3aStnTGE1ZFBJVS8xcTNBaEZudm10enYvUEg5ME9sMENJdUloSlhVdWtGcjZqdjhCWnc1dWhlbkR1MnVNa1JXeUlxeFo5UGFLczhWZlhCWHJXb1krZExyRUR3d1UxMnIwU0QyUWpRRUFnSEN3aU1ONDNuWm1malhvbGZnN3QwTUM3NWFVNnZyUFl6MndVR0lqVXRtaUV4UEpJYklSRVJFUkVSRTlVZ2tFaUtnaFM4Q1d2Z0M2QXBBdjFoZldsWXU0aFBURUorVWl2aWtOTVFucGFGRXJxaDB2RXl1eEpYclNiaHlQYW5TTmpkblIvamNEWlY5dmQzdUJzMXU4UEZ3aFlYRjAvSFB1OVMwTzJqdTE2ek81OW13OGd0a3BDUkJKQkxEenRFSjVXV2xLTXpMeHRtaiszRHAxR0c4UE85ekJBVFZiWUVzb1VpRWlhKzhoMldMWHNISi9UdlFJakFFSGNQN3dNN0JHVXZYUndFQWxBb1pVcFBpRUJoaS9QVjd0VnFGRTM5dHg0SHRHNkdRbGNERDI4OG9RTDVuNUV1djQzYjhkY1JlaU1iK2JSdlIvMi8xMjQrMTkrQXh1SjE0QXkzYnRLL3p1UnhkM0JGN0lSb1dGaEs0ZUhnak1LUVRMcDA2REVjWGQ3ejY5MldWV2paODhmWmtGT1RlcWZhOFRxNGVXTFM4ZHFGOFkwcExqa2ZzeFdpMER1cUlsbTNhbWR4bjNNeDVXTFp3TnM0ZCt3dUJJWjBRRmhHSitaTUhtTnczK3VDdWFvUFpMcjBHWWR5TWQ2cXQ3ZUNPWDdINzkvK1ozWjZTZU1Oc0hVdlhSNkcwVkZsdExWLzhkNXZKMmZOZkxaaU9uTXcwdys5SVRTUmNqNEZDVm96QWtERFlPN25jSDQrOUNBQVAzZUtqdHZ5YStTSXRQZnVSWEl2b1VYczYvaStEaUlpSWlJaW9FUW1GUXZoNXU4UFAyeDE5bjlPSGhUcWREbmR5Qy9TaGNtSTY0cFAxNFhKZWdmbjJBam41aGNqSkw4U2wySGlqY1lGQUFBOVhKL2g0dWFLWnR6dThQRjNoNnV3QVZ5Y0h1RGc3d01YWi9vbVp4WnlTa1kxK2tWWDNPNjBKWnpkUDlCbzhGdTA2ZDRmRVVyL29ZVnB5UEg1ZTlTVnlNdE93Y2ZVU0xQclhlb2pFZGZ0bnM2dW5ENTRmT3czYmYxNk56Zi83QnI0dFdzUE4wOWV3ZmYrMmpUaXllek5hdG1tSDU4ZE9nMy9yWUZ5TVBvUzltOVlpUC9jT1hEMjhNV0xTcXdpTGlEUTVROWRDWW9rWFgxMklGWis4YWRpKzlQMlowR2lyWHZ3UkFFcUtDd0RvUTd1SzN2djZmbmc0Y1BTVVdyMXVVeXl0cFBoazVTWllXZHNZeGk2ZE9nd0xpYVRLbnI5dVhyNW10OVcwRGNQajZKdVBYZ01BZUZUUmdzTFd6Z0ZqcHIrSnRjcy94cFoxSzlDbS9iTUlpN2cvMHpiM1RqcFNFbS9DMWNPN1JrR3BmK3NnQU1EMW1EUFkvdk5xQVBxMkdZRHg1MkRvK0JubzNtODRkRG9kVGg3WUFVOWZmN1F5Y1NOQkJ4MU83dDhCLzlaQjhHa2VZQmgzZHZVd2hNQ1hUaDNCaHBWZllQUzBOeEVlT2FUYUdtdmo5S0hkQUlDSXZzT014cS9INlB2U3QzLzJ1UWE1N29QOGZIMXc4SERzSTdrVzBhUEdFSm1JaUlpSWlLZ1JDQVFDZUxvNXc5UE5HYzkxdlQvanRhQ3dCR2taMlVqTnpFRjZSZzVTTTNLUW1uRUg2Vm01VUtuVUpzK2wwK21RbFpPUHJKeDhuTDhjWjNJZkcyc3J1RG83d3NYSkhpNU85bkIxdmhjdzN3dWI5ZU1TaVVXRHZONzZrcDZaQzE4Zjd6cWY1Nlc1SDFWYUdNeTNSV3VNbWY0V1ZuMHhIOFVGZWJpVmNNMWtjUGF3bmhzNEVwZE9IWUtxWEFXMXlyaGY5dEFKTStIYlBBQjdOcS9EeXMvZWdiMlRDNG9MOHVEczZvRnhNK2FoYzQ5KzFTNHk1OTI4RmQ3LzUxbzR1dWkvUXArZG1RcXRWbHZqK2g1bEVGc3hRSzZwaXFIMmc4ek5objJTQkllRkkzTFlCQVNHZElLMXJSMG16bm5mc08wL1gra2ZEMzl4RG9JNjZyLzVrSlYyQ3lLeDJPaG14WVBLbElwS1AvZUt6d09DT3lLNFV3VHljN0p3OWxnVUZMSmk5QjgxR2JZUExCQjU1c2hlQUlCU0ljZUlTWE5NZmxhVGJsd0dBTFFPQ3EyMHJhcWZuNmx0Ymw2K2xUNFBzdUpDWEQxL0V0YTI5a1l0VjBxVkN0eUlPUXRBMy9MajBxbkRSc2ZKUzRxd2NkV1NTdGZvUFhnc3ZKdTNNbHRYVlh4OXZKR2VtVnVyWTRrZWR3eVJpWWlJaUlpSUhpTk9qblp3Y3JSRHV5RGpFRU9yMHlFN3R3RHBtYmxJemNoR2VtWU9VdE96a1o2Vmc0eXN2R3BEUTdtaUZISkZGbTZuWlZXNW41Mk50U0ZRdHJPemdhMjFGRGJXVnJDeHNZS05WQW9iR3l2OW1JMFZiS1JXc0xhMmh1M2RiV0t4c01wejF3ZTVRZ2s3TzlzNm4rZkJBUG1lNWdIMyt5MVh0K2hjVFFrRUFreDk2eFBZMmprWVFyYW9MY2J0RjBLNzljYTVZMUVvTHNnREFMaDQrS0F3THh2N3QyMDA3R05qWjQvdS9VZVl2TWE5QUJrQXZ2NXhiNDNxK216dVJCUVY1RDVVMndCNmVGcU5wdG9iQWRVWlBHNTZwYkgwMndtSXUzb0I3dDdOMERhMGkyRjg2Y0paMWJiNENPM1dHNkhkZWdPb3VuMkVzNXNuQm8rYmptMGJWbUh6bXVXWSt0Wml3elpaU1JGMi92cC9zSkJZWXZMcmk4eSt4c1RyTVhCMGNUZmJaOXphMWc1ZGV3ODJQRDk5ZURjVXNoTDBHVHJlYUw5RE8zOHplZnlaSTN1aDBhZ2h0YlkxcXVIeW1XTlFxL1dMNThXY09WcnB1UEt5VWx3NGViRFNlR2kzUHJVT2tlM3Q3Q0NYSzJ0MUxOSGpqaUV5RVJFUkVSRlJFeUNzTUhPNVUvdEFvMjFxdFJaWjJYbEl1eHNzWitjVklEZS9DSG41UmNndktFSk9makhLeTFVMXVrNkpYSUVTdVFLM1Vxc09tMDJ4bEZqQXhsb0tXMnNyV052b3cyZGJHeW1rbHBZUWkwVVFpNFFRaVVRUWlZUjNuNHNndXZ0ZnNmanV1RWdNc1ZoNDkvRzlmZTZQbDhpVXNKWlc3cU5hWDBvVmNzTmpKeGZ6TFJZZWxyMmpzOUh6NmhiV2k0KzlnUGpZQzBaamJsNitaa05rVTNRNlhaMFhxYnMzRzNUU2F4OFlRc2NIeDRQRHduRm81Kys0ZU9vUThySXpZV2tsaFYvTE51Z3pkQndDS3N3KzNiaHFpY25RTGljenJkS3MwN29FMjdXcHJTS2RUb2VZMDBkeDRlUUJwQ1hIUVM0cmhvWEVFdTVldmdqcDFCMFIvWWFiWE1DdTRuVTlmSnJqei9YZjQxWjhMRFJxdGRIcmVmQzFibGo1RDJ4WStZK0hmdTBIdHY4Q1FEOXp0aUVYSSt6ZWZ3VE9IdDBIaWFVVk5CbzFSQ0o5bExSdC9mZFF5SW94ZnVZOGVQcjZtencyTnlzZGR6SlM4TnlnVVdiUGIyUG5nQ0hqWHpZOHYzcitCQlN5RXFNeHdIU0lyQ292dzlFOWY1Zzg3NG0vdGdFQTN2ajRHelFQQ0RMYU5uL3lnQWJwcFcwdGxVS2hyTHlJS3RHVGdDRXlFUkVSRVJGUkV5Y1dDdzJMN1hYckZGUnB1MDZuZzF4Uml0eUNJdVRsRnlNM3Z4QjVCY1hJenk5R2JrR1IvbmwrTWZMeWk2QlNWOTlMMTV5eWNoWEt5bFhJTDZ5ZkdieW1DQVNBdFlrQXI3NmNQYm9QZ0w1UHJZOS9RRFY3bTdmNzkvL2h5cm5qUm1NUGZnM2YxRmZ6NTA4ZVlIYThvb003ZnNYWlk4WmhZOFZqenA4NGdGTUhkMkgyd3E4Z0ZqZGNpNUl5cFFMZmZ6NFBxY2x4c0xhMWc2MjlJNG9MOG5EenlqbkVYVDJQa1ZOZU4vU3BiUjNjMFdnaHRmVGJDVWhKdkFtcHRTMUN1L1ZxMU5ydWtaY1U0Y2NWbnlMcHhoVUFnTmhDQWpzSEp5amxNcVFrM2tSSzRrMmNPcmdMTDgvL0hCNCt6VTFldDZRd0gxdCsvQTVsU2dWc0hSd2hLeW8wMnU3aXJtL0hrcGVkQVFDd2MzQ0N4Tkw0eHNpeGZWdHg4c0FPbzdHS1A5L1VwSnU0Zk9ZWUhGM2MwYWxIdjFxOE8rWWRqL29UZWRtWlJtTWV2djZ3c1hQQXpsLytDd0FvSzFYaVl2UWhXTnZhSVNNbENkczJyRExzR3psc1BPd2M5RGROTHA4OUJnRG8wS1ZudmRaNHo0bjkyeUVyS2FvMG5uZzlCdW0zRStEcDYxOHBRRzVJVW1zcEZLV2NpVXhQSm9iSVJFUkVSRVJFVHppQlFBQmJHeWxzYmFUdzkvVTB1NTlPcDBPSlhJSDgvR0xrRlJTalJLNkVYS0hVdDhLUUt5RlRLQ0dYbDBLbVVFSW12enQrYjB5dWdGYW5lNFN2cXY2b3lzdVFuWkdLY3lmMjQvaStyYkMxYzhDTHJ5NnMwK3pPNHNLOEJ1MDFYRkpVVU9YNUw1dzRnT1M0cTlpMmZoVkdUNXZiWUhYcy9lTW5XRmxiNC9VUGw4TS9NQmlBUGh6OTlUOUxrWHhUZi8xV2JUdkF3OXNQei9ZY2lHZDdEalFjdTJLeHZpNWJCMGVNbnZabW85WUdBRnF0RnV1KytRVEpjVmNodGJIRnFKZGVSN3N1ejBFc3RvQk9wMFBDdFl2WXRPWWI1T2RrWWMyeUR6SHZIejhZaGVMM0hObjdCN3o5V21MU2F4L0ExdDRSOGdkQ3pvWEwxZ0c0ZjJOZ3hLUTVSck84QVgyWVhkWFBkK2V2L3djQWlCdzYzakF6dUw1Y09uMEV0K0pxdGppY1FsYUNZL3UyR28xMTdmMjhJVVMrTi9QOHUwL2ZNdHFuNG16cmd0eHN3eUtEOTU0RE1Cb3pwVlFoeCtGZG15QVdXeGphVnR5elo5TmFBRUI0MzZFMWVoMUVWRDJHeUVSRVJFUkVSQVJBSHpiYjI5ckEzdFlHL241ZUQzV3NUcWREYWFrS01xVkNIeTdMU2lGVDZCOHJTOHVnVXFsUmZ2ZVBXcVdHU3FWR21Vb0ZsVXFEOG5JVlZHb1ZOQm90dERvZGRGcEFvOVZBcDlOQnE3MzdSNmVGVnF0RjdJMWtLSlFLMk52WjFmbjFybG4ySWE1Zk9tMTRMaFpib01lQXY2SHZpSW1WRmhCN1dCTm12WXNKczk0RmNML243SU5NdFhHb2FyeWlFWlBtWU1Ta09XYlAvOEtjOTdCczRXeEVIOXlKVm0zYlZ3b3A2NHRLVllhMzN2OE9EczZ1aGpFWGQyKzgvTTVuV1BMdU5NaUtDM0VpYWh0R1RYM0Q2RGo5ck40Ymh1ZnlraUxZMVBFOXIydHRGNk1QSVRudUtvUkNJV2JNLzhLb1A3WkFJRURyNERETWZuOEpsaTZjamZ5Y0xKdzZ1QXU5Qm8rcGROMnlVaVdtelAwSVVodDk3Kzdhdks1Qlk2WmkwSmlwQUV6L2ZCT3Z4d0FBdHZ6NExiYjgrRzJsNHd0eTc1ajhEQVdIUldEYTI0dE5Yck84ckJUWExwN0c1TmNXR2Ixbjl5VGZ2QXE1ckJqQlllRTF1c0dTZUQwR1dXbTNBTUR3UHNWZnZZQ01sQ1NqL1VRaUVSeWM3dmYwenNsTWcxb0ZvekVBU0V1T04zcStaL002eUlvTDBXdndHQnpadmRrd1hwaVhnOHpVWk5nNU9LRkxoWnNXajRKU29ZUzFpUnNMUkU4Q2hzaEVSRVJFUkVSVVp3S0JBRktwQkZLcEJHN08xZTlmV3hObUw0WkNxYXlYRU5uZXlRVXU3dDVRcThvaEt5NkVXcTNDaWYzYmtaT1poaUVUWnNDcldZdDZxTmc4YTF0NzlIaWd4M0hVMXZWbXh4K0dyWjBEWG5obEFmNzc5VUpzV3JNY3ZpMEM0ZXJoWGVlYUg5UzVSMytUZ2FPVnRRM0NJaUp4ZE84V0pGeS9WR2w3MU5hZklCQUk5SzFXU29ydzFZTHA2RGxvTlBxTm1OaG90VjI4TzJ1MmJXZzNvd0M1SWhkM2I3Ui90Z2ZPbnppQXErZFBtZ3lSUTd2Mk1nVElEU1VzSXRMc3Rnc25EMEppYVlXUVRoR1Z0alZyWWR4UFhTbVhRVld1NytINzhhdGpvU292dzZ6M2xsUjYzM1E2SGY3YzhEM1NieVhnbFlYL1JFQlFoMnByUEJiMXArSHhzQmRtQVFEK1dQdnZTaUd5dlpPTFViQzk1TjFwS0wrVFVTbnNyaGlLWjZZbUlmckFEa2h0Yk5GditFU2pFTm5SeFExdkxGNkJ0S1E0V0Vnc3E2MnpQaW1VU2xoTEgrMDFpUjRWaHNoRVJFUkVSRVRVWk5oWVMxRlNJb09udTN1ZHp6VjIrdjJ2MkdzMUd0eE91STYvL3R5QUc1ZlBJdW5tRmJ6KzRYSjROMjlWNSt1WVkyTm5qd0dqSmh1TlJXMWRiM2I4WVFXR2hLRjcveEU0SHZVbjFuLzNPZVordkFJaWNmM0dBRDVWdkQrZXZ2b1F2akF2eDJnOCtlWlYzSWc1aXc1ZGV5SG05QkZZV2xuRDBjVU5lemV2UTZsQ2pxRXZ6R3lVMnRKdTZXZTZCclJ0WCtWNS9WcTF3ZmtUQjNBbjQ3Yko3ZDdOYTk5THU2WW16bm5mN0xZTEp3L0N4czZoeW4wU3JzWGcyTDZ0dUhINUREUnFOUURBUW1LSnNJaElPTHRXWGxBeTV2UlJwTjlLUUVqbjdqVUtrTk9TNHhGNy9xVGhSc0hEMEtyVkVGWFR4OXRTYWdPZFRvY2g0MmVZRE93OWZackQwMHpQNm9aVVhGSUNHeHZPUktZbkUwTmtJaUlpSWlJaWFqSjh2RnlSbHA2QjFxMWExdXQ1aFNJUldqd1RncGtMdnNUS3o5L0JyYmhZN1B6MXY1ajEzcEo2dmM2ak5tVDh5N2g1K1J6RVlnbVVDaGxzN1IzcjlmeFZ6ZlFVaW9RQTlBSDlQVnFOQmx0Ky9CWUNnUUNSdzhZajV2UVJpQzBzTUdQK0Yxajk1UUljM3IwSk9wMFd3eWJPZnVTMUtlVXlBSUIxTmUwbnJLejFvV1daMHZRQ2FsWU51UEJqZmJsNTVSeGlMNXlFcmIwanlzdEtVVjVXaXNYZi9RYWhTR1MyL1FvQVhEMTNvdHBXSzB2WFIrR3ZQemRBS0JMaG1YYWRjTzNpNlNyM2w1Y1VZZGR2YXd6UFM0b0xvZE5wamNZZTVPenFnWUdqcDZCcjcrY3JiYnVkY0Iwbi90cFc1VFh2WFhmakt0Ty8zK05tenF2VmdwUnA2Um53OGFvOCs1M29TY0FRbVlpSWlJaUlpSm9NUDI5M3BLU2xOOWo1QlFJQndpSWljU3N1RnNrMVhGeXN0dXJTRTdtbUxDU1dtUG5lbDNCMGNvVlFKS3FYYzFaVTFTelRrc0o4QU1ZOWdRL3QraDJacWNub0dCRUpud296ZGkydHBKZ3gvM044KytsYmtCVVhQdlRzMWZxb1RXSmxCYVZjaGxLRnJNcnpsaXJsQUdDMlpVVmRGbVI4VkZvSGQ0UlA4d0MwNjl3ZFN6K1loWnpNTk1QbjQ5bm5CcUNrcU1DdzcrV3p4MUNVbjRzT1hYdkIzdEc0VjgzMVM2ZVJleWNESGNQN0dOMmc2RGxvRk53OGZWRldxcWkyRm9Xc0JJZDIvbFpwM05SWVJlWmFueFRrM2pFczZGZVY4ckpTcy91Tm52Wm1yVUxrbExSMCtIblgvVnNTUkk4amhzaEVSRVJFUkVUVVpEVHo5Y0M1eTZrTmVnMkJRRDlMdGI1YlB6eW9JWHNpVjJTcVBRRUFhRFRxV3Avem5vTGNPMmEzSmQyNEFnRHc4ZGUzbFVoSnZJRjlXMzZDcFpVVVE4YTlYR2wvR3pzSHZQckJVdGc2T05WTEVQc3d0UUdBVjdNV1NMcHhCVWszcnFEN0ErOS9SU2tKK2dVQkgrd3YvQ2prNTk3QlA5NmVYTzErNWhiV0E0QVo3MzZCTnUyZk5YdHM1TEFKaHNjSjEySndQT3BQQkFTRll0SnJIeGo5WEpSeUdjNGUzUWMzTDE5TW5QTyswYlpXYlR1Z1Zkc08rR1B0djZ1czg5TlZtM0g2OEI3NHRnaEU2K0NPeUV4TnhySVBaaU9rVXdTbXZyWFlhTitsNzgrRXMzdjFDMzZHZHV0ZDdVS1M4eWNQZ0pPckJ4WXRyLzN2bFNrcHFXbm8zTDVadlo2VDZISEJFSm1JaUlpSWlJaWFqS0JBZjZ6OU5hcE81MUNyVldabkdlcDBPbHc2ZFJnQTRCOFFWS2ZyVktlbVBaRjFPbDJkUW1RQUtGWElJYkdTUWlqVUIrUzM0cTlCWGxJRVM2dTY5Vzg5YzJRdm5oczRzbExyaVBUYkNiaDU1UndBb0VQWFhnQ0FrL3QzUUt2UllQQ2tsK0hvNG1ieWZQWk9MbldxcDdhMUFVQm8xOTVJdW5FRlY4NmZRUHF0QlBqNFYrNXRuSitUaGN0bmp3RUFPdlhvVjZmNlJDSXhOQm8xbEFwNWpZK3h0TFNxY2xFOW9PcUY5UURBb1lidnNheWtDQnRYTDRGT3AwT3Z3V01xQmZ2YmYxNk5VcVVDZjN2cHRWcUgvdVZsWlRpdy9SZElyS1I0Yy9HM2lMdDZBUURRSWpDazByN3psL3kzVnRkNGxDN0hYc09VTVQwYnV3eWlCc0VRbVlpSWlJaUlpSm9NWHk4M2FOVXFwR2Rrd3NlNytsbUpwaHpldFFrRmVkbUxWOHp6QUFBUDJFbEVRVlFJN3pNRVB2NEJoZ0FzSnlzTnUzLzdIeEt2eDBBZ0VGVDZ1dnorYlJzUmZXQW51dmNmYmpSYnN5RW9aQ1VRQ0FTd2xGb2o0ZG9sQUlCRVlsWHI4NjMvN2d2RVhUMFBpYVVWaEVJUmxIZGJOclI4cGwyZDZzekx6c1NhWlI5aTdNdHZ3K1h1TE5INDJJdjQ5WWQvUXF2VndxdFpTOE9zMEloK3d5R1hGU09pNzdBNlhiTWhhZ09BTHIwSDRkU2hYY2hJU2NKL3ZsNklrUys5aG5hZGUwQWtGa09uMHlIeGVndzJyZmtHcXZJeUJBU0ZHZ1hRdGVIczVvbWNyRFNjUC80WHdpSWlZV2tsaGF5NHNNcSsxZFV0bUFmVWJHRzltdENxMVFqdDJndG5qdTdEbXFWL2gzL3JJSVQzSFlvT1hYcmk2TjR0T0hzc0NzRmhFZWpVdmZvd2ZjY3Yvd0dnNzFkY2thT0xHeWJNZWhjL3J2Z1UzMzh4SDRBT1FxRVFIYm8ydlNBMkxUMERPcTJhUFpIcGljVVFtWWlJaUlpSWlKb01nVUNBc1BhQk9IL3BjcTFEWksxR2c5T0hkdVAwb2QyUVdGckJ4czRCWmFWS0tHVEZBQUNKcFJYR3pYZ0gvb0hCUnNjZDNQRXJ5c3RLY1dEN0x6VU9rWlBqcnFJd0x3Y0FvRlRJSUxVMjNVZjNRVmZPSGNlbU5jdU54Z0tDUTQyZWF6UnE3UHoxL3d5TG9DWGR1SUtXYlV5SHdoNCtmcmg1NVJ6S1N2V0x3WWxFWXJSNEpnU2pwODJ0VVQzbTlCbzhCdEVIZHVMTGVWUGc0T1NLOHZKU3d3SjFqaTV1bVBMbVJ4Q0o5TkdEWDZ0bk1QbjFSUTg5YS9XckJkTWJ2RFlBRUlzdE1QMmR6L0MvZjMySWpKUWtiRmo1RDFoSUxHRnI3d2lGck5qdzNnVUVkY0NVdVIvVnVlVkdlTitoMlA3emF0eUt2NGFQWHgwTFczc0hGQmZtNCt0MWV3ejdGT1RlZ2J5a0NBQ2dLaStyY3JIQSttYnY1SUxoTDc2Q1FXT200dXpSZlRpMmJ5dCtXZjAxdHF6N0ZtV2xTcmg2ZUdQaW5QZHE5RDRjMmIzWjdMYVF6dDB4WWZZQy9QckQxOURwZEFnSUNvV0RzK21aNm8rekN6R1hFZFkrc0VuMHhDYXFEWWJJUkVSRVJFUkUxS1NFZHc3R3pnUEhNWHp3d05vZDMzY29kRG90Ymx3K2g1eXNOQlRsNTBCaWFRV2Y1Z0VJYk5jSjNmc05nNk5MNWNXeHd2c09SZlNCblFqdk83UkcxMG04SG9NMXl6NkVScTBDQVB6OC9aZVlNdmNqV0Vnc0VSWVJhYkoxdyt6M2wwQmlhUVVyYTF0MDZOSVRhclVLZ0FBKy9xMFFPWFM4WWIraS9Gejg5TzFudUoxd0hUNytBU2d2TGNYcUpRdndiTStCNk5KeklKcTFDRFJhU0cvNGk2OWcyTVRaK3NYbWRMcDZXMlRQMTc4MTVpNWVnVDJiMWlMaDJpV29WU3E0ZWZtaVhlY2U2RE4wWEtYUVhHTDU4TE9wNzRYa0RWMGJvQStYNTM3eUxjNGMyWXVZVTBlUW1aYU1vb0pjV052WW9VVmdDRHAxNzR2UThENzFFaFErTjNBa0FDRDY0RTdrWjJkQlhsSU12NWJQR0xabjNFN0UveTFkQktWY0JvRkFnRFhMUHNSTGIzd0lhMXU3T2wvN1lVZ3NyZEMrUzAvSVpjVTRzUDBYUTVpZWw1Mko5ZDk5amw3UGowSHI0STVWbm1QcGV2TXRhT1FsUmJoeCtheGhJY1NFYTVld1l2RmNEQmc1Q1cwNmRHa3lvZXlob3ljd3ZIK254aTZEcU1Fd1JDWWlJaUlpSXFJbUpieHpNSmF0L2cyNWVmbHdkWEYrNk9QdEhKd3djUFFVREJ3OTVhR09HL2JDTEF4N1lWYU45azI0Rm9NMXkvNE90YW9jRTE5NUQvSFhMdUxNa1gxWXR1Z1Y5Qmt5RG9QR1RvT2pVK1d2dmJjT0RqTThudnpHM3cyUE5SbzFOR28xbEhJWlJHSXhqdTdiWWdpUTV5ejhKOHJLbFBocHhXZUdHZFlpc1JpMjlvNndrdHBBSkJKQkpCSkRKQlpESkJKREtCSkRJQUJVcW5Lb1ZTcW95c3VnVnBWRFZWNE90VnFGdVl0WEdOby9WQlgrM2VQaDA3elNJbWoxcWFvYXpDMGVkMDl0YWhPTExSRFJkOWhEdDkyb3lYdFZrVUFnUU05Qm85QnowS2hLMnhKdlhNYmFmMzJFVXFVQ1kxOStHN0xpUXV6WnRCWmZMWmlPSHYxSElLaGpON2k0ZThISzJxYlNzZFBmK1F3U3kvc3psclZhTFRScUZUUnFOZFFhTmNRaU1RUjNlMk9YbDVXaXVDQ3ZVbzl3clZhTGpOdUpTTHA1QmRjdVJpUHB4aFZvdFZyWU96cGowSmlwOFBCcGpvTTdmc08xaTlHNEVYTVczbjR0MFh2SU9JUjI3VlhqR3hTRmVUbUlQcmdUSi9adlI2bENEaGQzTHp3L2RqcWlEK3hBNG8zTFdMUHNRemk2dUNHa1UzY0Vob1RCcjFXYktsdDlOS2FjdkR6RUp5WWdmT0ZMalYwS1VZTmhpRXhFUkVSRVJFUk5pa1JpZ2Q0Um9ZZzZlQmdUeDFZTzRCNEhwdzd0aEtxOERJUEdURVhIaUVpMDc2THY4WHJteUQ2ak5oVUNnUUJDa1FoQ29RZ2lrY2p3dUdMd3A5R29EYk0wQVdEU2E0dnczSUNSdUhuNUhHWXUrQkpXMWphd3NyYkI2eDk5ZzlnTDBZZzVmUVJwdCtJaEt5cUV2TGlvMHZGVjhROE1OZ1RJMUhqaXIxNUFxVktCWG9QSG9HdnY1d0hvVzVEczJid1crN2I4aEgxYmZqTHNhN2hCY1BjbVFWV2ZIUUNZT09kOVNDU1dXUGZ2VHd4amZxMzBNNkJ2eEp6Rm5rMXJjU2NqQldwVnVXRjdzeGFCQ084N0ZCM0QreGhhYWt4N2V6R3kwbS9qNFBaZmNESDZFRGF1V29KamU3Zmd6VSsvTXh3M1lOUkxlRzdnL2Q5UldYRWhMcDQ4aUt2blR5THA1aFhvZERwSUxLMFFPV3dDK2c1L0FaWldVb1IyNjRXRWF6R0lQckFEVnkrY3hQR29QM0U4Nms4QWdMV3RQVjc5K3pKNCtqU3ZyN2U2WGtRZE9JeGU0YUd3c0dETVJrOHVmcnFKaUlpSWlJaW95Um5hUHdJZi9mTkhqQjgxQXFKNmFzMVFuM29QSGdlZERvYkYrVVJpTWNiTm1JZnUvVWJnNHFsRHlFeEpoa0pXREpXcVhCLzJxVlZRcTFWUXEvVXpqaUhRSHlPMmtFQWdFQmoraU1VV0NPcllGUkpMSzd6NXliZEdQWElGQWdGQ09rVWdwRk5FcFhxMEdnM1VGWUpGQUJBS1JSQUtoWGVEYTZIKytXUDBYZ2EyNndSWlVXR1Yrd1NIUmNEVzRmR2NuVm9YUFFhT1JQcnRSQXdaUDhNdzFudklXSVIyNjRYekp3NGdKZkVtaWd2elVGNVdxZytNTlJwbzFDcG9OUm9JQlFLSUxLVVFTb1VRQ0lWM2Y3YjZ4M1lPVGdqdDJndlptYW53OEdrT25VNExSeGQzREh0aEpnQ2d4VE1oS0x6YjNxVjFjRWNFQm5kRWNLY0lPTHQ1bXF6VDA2YzVKczU1SC8xR3ZJaW9yZXZoNEd3OHU5N093UWwyRGs2RzUyS3hCUTd0M29UaWdqeDROV3VKemozNm9VdXZRWkRhR0xjV0NRanFnSUNnRGloVktoQjM1VHh1WGoyUDFLU2J5THVUQVZjUDcvcDZtK3VGV3FQQjFoMjc4Tm1DcVkxZENsR0RFcWpsU1RXN0hVbEVSRVJFUkVUMEdGbnc2V3BFOXVtUElRUDdOWFlwSm1rMGFxT0YyNTRrOTlwSVRIcnRBNFIyNjEzcjh4emV2UWsydHZaNHRtZnQrbHViVWwrMU5UYXRWZ3ZoM2JZVGo1SkNWbExydnNzNm5hN2FIc1laS1VtUVdGclZLZ3pXYWpRbWIzU29WZVVRQ0lRUWlSLzk3OXV1ZlgvaDBPSDkrT3JEVng3NXRZa2VwVWYvdHhFUkVSRVJFUkZSUFpnOGRnQisvbjB6dEZwdFk1ZGkwcE1hSU5lbjNvUEgxbXVBL0NScGpBQVpRSjBXN3F2SkluamVmaTFyUFp2WTNFeDVzWVdrVVFKa3JWYUxuMy8vQTVQSDhETk1UejZHeUVSRVJFUkVSTlFrdFd2YkVqNGVqdGowNS9iR0xvV0lua0tidG02SGo0Y2pRdHEyYU94U2lCb2MyMWtRRVJFUkVSRlJrNVdlbVl2WEZuNkR0YXUraGF1TGMyT1hRMFJQaWR5OFBFeWJNeGNybDd3TkgwK1h4aTZIcU1GeEpqSVJFUkVSRVJFMVdUNWVydmpib081WXZuSjFZNWRDUkUrUjVTdC93TWpuZXpCQXBxY0dRMlFpSWlJaUlpSnEwbDRjM1I5Wldlbll1bk4zWTVkQ1JFK0JyVHQySVNzckhSTkhQWjZMZWhJMUJJYklSRVJFUkVSRTFLUlpXSWp4OGZ4cFdQZlR6NGhQVEdyc2Nvam9DUmFmbUlSMTZ6Zmk0L25UWUdIQnhUUHA2Y0VRbVlpSWlJaUlpSm84SDA4WHZEVjdMRDc0NUF2azVPWTFkamxFOUFUS3ljM0R3c1dmNDYzWlk5bkdncDQ2REpHSmlJaUlpSWpvaWRBenZBTkdEZTZPZVI5OGhKSVNXV09YUTBSUGtKSVNHZDc1NENPTUh0SURQY003TkhZNVJJOGNRMlFpSWlJaUlpSjZZb3diM2dkZE83Ykd2RVVmTTBnbW9ucFJVaUxEdkVVZkk3eGpJTVlONzlQWTVSQTFDb2JJUkVSRVJFUkU5RVNaOWRKd2hMYjF3NnZ6M21OckN5S3FrNXpjUEx3Njd6MkV0dlhEekplR05YWTVSSTJHSVRJUkVSRVJFUkU5VVlRQ0FXWlBHWTdCa1owdzUrMTN1ZGdlRWRWS2ZHSVM1cno5TG9aRWRzYnNLY01oRkFnYXV5U2lSaU5ReTVOMGpWMEVFUkVSRVJFUlVVTTRHaDJENVQvOGptbVRYOFRJWVVNYXV4d2lhaUsyYk4rRmRSczI0dTNaWTlrRG1RZ01rWW1JaUlpSWlPZ0psNTZaaTArV3JZT25wdy9lZm0wMlhGMWNHcnNrSW5wTTVlYmxZZm5LSDVDVmxZNlA1MCtEanlmL3ZpQUNHQ0lURVJFUkVSSFJVMENsVW1Qamx2M1l1dWM0Sm8wZmk3RWpoME1vWklkSEl0TFRhclhZdEhVN052eTJDU09mNzRHSm8vckJ3a0xjMkdVUlBUWVlJaE1SRVJFUkVkRlRJejB6RjkrdStRUHBkd3J4NHJqUkdOZ3ZFbUtScUxITElxSkdvdFpvc0cvL1FmejgreC93OFhERUd6UEdjUFl4a1FrTWtZbUlpSWlJaU9pcGMrVjZFalpzanNMdDlGejhiZWhnRE9qYkcyNXNjMEgwMU1qSnkwUFVnY1BZdW1NWFdqUnp4NlRSQXhEU3RrVmpsMFgwMkdLSVRFUkVSRVJFUkUrdHVNUlU3UHdyR2tlaUw2RjFxd0QwNmRrZFlSM2F3OWZIdTdGTEk2SjZscGFlZ1FzeGwzSG82QW5FSnlhZ1YzZ29odllQUjJDclpvMWRHdEZqanlFeUVSRVJFUkVSUGZYS3kxVTRkZjRhVHA2N2lndVg0eUFRaXRFK09BaCt6WHpoNStzRFh4OXYyTnZad1ZvcWhkUmFDZ3N4ZTZVU1BXNVVhaldVQ2lVVVNpV0tTMHFRbHA2QmxMUjBwS1NtNFhMc05laTBhb1MxRDBSRTV4QjA2eFFFaWNTaXNVc21haklZSWhNUkVSRVJFUkZWb05QcGtKNlppOWk0WktTbFp5TWxJeHZwbWJtUXk1VlFLTXVnS0ZWQ3JkWTJkcGxFOUFDeFdBaHJLeW1zcFphd3NaSEN4OHNWZnQ3dThQVnhSM0JnQy9oNHVVSWdFRFIybVVSTkVrTmtJaUlpSWlJaUlpSWlJakpMMk5nRkVCRVJFUkVSRVJFUkVkSGppeUV5RVJFUkVSRVJFUkVSRVpuRkVKbUlpSWlJaUlpSWlJaUl6R0tJVEVSRVJFUkVSRVJFUkVSbU1VUW1JaUlpSWlJaUlpSWlJck1ZSWhNUkVSRVJFUkVSRVJHUldReVJpWWlJaUlpSWlJaUlpTWdzaHNoRVJFUkVSRVJFUkVSRVpCWkRaQ0lpSWlJaUlpSWlJaUl5aXlFeUVSRVJFUkVSRVJFUkVabkZFSm1JaUlpSWlJaUlpSWlJekdLSVRFUkVSRVJFUkVSRVJFUm1NVVFtSWlJaUlpSWlJaUlpSXJNWUloTVJFUkVSRVJFUkVSR1JXUXlSaVlpSWlJaUlpSWlJaU1nc2hzaEVSRVJFUkVSRVJFUkVaQlpEWkNJaUlpSWlJaUlpSWlJeWl5RXlFUkVSRVJFUkVSRVJFWm5GRUptSWlJaUlpSWlJaUlpSXpHS0lURVJFUkVSRVJFUkVSRVJtTVVRbUlpSWlJaUlpSWlJaUlyTVlJaE1SRVJFUkVSRVJFUkdSV1F5UmlZaUlpSWlJaUlpSWlNZ3Noc2hFUkVSRVJFUkVSRVJFWkJaRFpDSWlJaUlpSWlJaUlpSXlpeUV5RVJFUkVSRVJFUkVSRVpuRkVKbUlpSWlJaUlpSWlJaUl6R0tJVEVSRVJFUkVSRVJFUkVSbU1VUW1JaUlpSWlJaUlpSWlJck1ZSWhNUkVSRVJFUkVSRVJHUldReVJpWWlJaUlpSWlJaUlpTWdzaHNoRVJFUkVSRVJFUkVSRVpCWkRaQ0lpSWlJaUlpSWlJaUl5aXlFeUVSRVJFUkVSRVJFUkVabkZFSm1JaUlpSWlJaUlpSWlJekdLSVRFUkVSRVJFUkVSRVJFUm1NVVFtSWlJaUlpSWlJaUlpSXJNWUloTVJFUkVSRVJFUkVSR1JXUXlSaVlpSWlJaUlpSWlJaU1nc2hzaEVSRVJFUkVSRVJFUkVaQlpEWkNJaUlpSWlJaUlpSWlJeWl5RXlFUkVSRVJFUkVSRVJFWm4xLzVXMlJZRkFhZVp5QUFBQUFFbEZUa1N1UW1DQyIsCiAgICJUeXBlIiA6ICJtaW5kIgp9Cg=="/>
    </extobj>
  </extobjs>
</s:customData>
</file>

<file path=customXml/itemProps1.xml><?xml version="1.0" encoding="utf-8"?>
<ds:datastoreItem xmlns:ds="http://schemas.openxmlformats.org/officeDocument/2006/customXml" ds:itemID="{9BCFEA6B-F343-4965-B057-F9C7DC02618D}">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182</TotalTime>
  <Words>1952</Words>
  <Application>Microsoft Office PowerPoint</Application>
  <PresentationFormat>宽屏</PresentationFormat>
  <Paragraphs>127</Paragraphs>
  <Slides>39</Slides>
  <Notes>0</Notes>
  <HiddenSlides>0</HiddenSlides>
  <MMClips>0</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39</vt:i4>
      </vt:variant>
    </vt:vector>
  </HeadingPairs>
  <TitlesOfParts>
    <vt:vector size="53" baseType="lpstr">
      <vt:lpstr>思源黑体 CN Bold</vt:lpstr>
      <vt:lpstr>思源黑体 CN Light</vt:lpstr>
      <vt:lpstr>思源黑体 CN Medium</vt:lpstr>
      <vt:lpstr>思源黑体 CN Normal</vt:lpstr>
      <vt:lpstr>宋体</vt:lpstr>
      <vt:lpstr>Arial</vt:lpstr>
      <vt:lpstr>Calibri</vt:lpstr>
      <vt:lpstr>Calibri Light</vt:lpstr>
      <vt:lpstr>1_Office 主题</vt:lpstr>
      <vt:lpstr>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siyuan Hao</dc:creator>
  <cp:lastModifiedBy>Hao siyuan</cp:lastModifiedBy>
  <cp:revision>1</cp:revision>
  <dcterms:created xsi:type="dcterms:W3CDTF">2021-10-14T08:11:58Z</dcterms:created>
  <dcterms:modified xsi:type="dcterms:W3CDTF">2021-10-21T06:55:32Z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